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4"/>
  </p:sldMasterIdLst>
  <p:notesMasterIdLst>
    <p:notesMasterId r:id="rId9"/>
  </p:notesMasterIdLst>
  <p:handoutMasterIdLst>
    <p:handoutMasterId r:id="rId10"/>
  </p:handoutMasterIdLst>
  <p:sldIdLst>
    <p:sldId id="351" r:id="rId5"/>
    <p:sldId id="352" r:id="rId6"/>
    <p:sldId id="353" r:id="rId7"/>
    <p:sldId id="354" r:id="rId8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550"/>
    <a:srgbClr val="F4C341"/>
    <a:srgbClr val="FFFF66"/>
    <a:srgbClr val="B9B9B9"/>
    <a:srgbClr val="0000FF"/>
    <a:srgbClr val="FFFF00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8" autoAdjust="0"/>
    <p:restoredTop sz="88943" autoAdjust="0"/>
  </p:normalViewPr>
  <p:slideViewPr>
    <p:cSldViewPr snapToGrid="0">
      <p:cViewPr varScale="1">
        <p:scale>
          <a:sx n="102" d="100"/>
          <a:sy n="102" d="100"/>
        </p:scale>
        <p:origin x="64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390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tten, Melinda" userId="ed78ba0b-16ee-4b34-8cf6-6604a84f1891" providerId="ADAL" clId="{FC7830D0-4CAD-4B5F-9521-9A2C05F84757}"/>
    <pc:docChg chg="undo modSld">
      <pc:chgData name="Cotten, Melinda" userId="ed78ba0b-16ee-4b34-8cf6-6604a84f1891" providerId="ADAL" clId="{FC7830D0-4CAD-4B5F-9521-9A2C05F84757}" dt="2019-10-03T02:01:34.004" v="19" actId="20577"/>
      <pc:docMkLst>
        <pc:docMk/>
      </pc:docMkLst>
      <pc:sldChg chg="modSp">
        <pc:chgData name="Cotten, Melinda" userId="ed78ba0b-16ee-4b34-8cf6-6604a84f1891" providerId="ADAL" clId="{FC7830D0-4CAD-4B5F-9521-9A2C05F84757}" dt="2019-10-03T02:01:34.004" v="19" actId="20577"/>
        <pc:sldMkLst>
          <pc:docMk/>
          <pc:sldMk cId="2742254012" sldId="351"/>
        </pc:sldMkLst>
        <pc:spChg chg="mod">
          <ac:chgData name="Cotten, Melinda" userId="ed78ba0b-16ee-4b34-8cf6-6604a84f1891" providerId="ADAL" clId="{FC7830D0-4CAD-4B5F-9521-9A2C05F84757}" dt="2019-10-03T02:01:34.004" v="19" actId="20577"/>
          <ac:spMkLst>
            <pc:docMk/>
            <pc:sldMk cId="2742254012" sldId="351"/>
            <ac:spMk id="3" creationId="{00000000-0000-0000-0000-000000000000}"/>
          </ac:spMkLst>
        </pc:spChg>
        <pc:spChg chg="mod">
          <ac:chgData name="Cotten, Melinda" userId="ed78ba0b-16ee-4b34-8cf6-6604a84f1891" providerId="ADAL" clId="{FC7830D0-4CAD-4B5F-9521-9A2C05F84757}" dt="2019-10-03T02:01:32.938" v="18" actId="6549"/>
          <ac:spMkLst>
            <pc:docMk/>
            <pc:sldMk cId="2742254012" sldId="351"/>
            <ac:spMk id="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038475" cy="462120"/>
          </a:xfrm>
          <a:prstGeom prst="rect">
            <a:avLst/>
          </a:prstGeom>
        </p:spPr>
        <p:txBody>
          <a:bodyPr vert="horz" lIns="91415" tIns="45706" rIns="91415" bIns="4570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1"/>
            <a:ext cx="3038475" cy="462120"/>
          </a:xfrm>
          <a:prstGeom prst="rect">
            <a:avLst/>
          </a:prstGeom>
        </p:spPr>
        <p:txBody>
          <a:bodyPr vert="horz" lIns="91415" tIns="45706" rIns="91415" bIns="45706" rtlCol="0"/>
          <a:lstStyle>
            <a:lvl1pPr algn="r">
              <a:defRPr sz="1200"/>
            </a:lvl1pPr>
          </a:lstStyle>
          <a:p>
            <a:fld id="{9D11DDDC-D3D1-7B4A-BE13-16B15727663F}" type="datetimeFigureOut">
              <a:rPr lang="en-US" smtClean="0"/>
              <a:t>7/27/2020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772379"/>
            <a:ext cx="3038475" cy="462120"/>
          </a:xfrm>
          <a:prstGeom prst="rect">
            <a:avLst/>
          </a:prstGeom>
        </p:spPr>
        <p:txBody>
          <a:bodyPr vert="horz" lIns="91415" tIns="45706" rIns="91415" bIns="4570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772379"/>
            <a:ext cx="3038475" cy="462120"/>
          </a:xfrm>
          <a:prstGeom prst="rect">
            <a:avLst/>
          </a:prstGeom>
        </p:spPr>
        <p:txBody>
          <a:bodyPr vert="horz" lIns="91415" tIns="45706" rIns="91415" bIns="45706" rtlCol="0" anchor="b"/>
          <a:lstStyle>
            <a:lvl1pPr algn="r">
              <a:defRPr sz="1200"/>
            </a:lvl1pPr>
          </a:lstStyle>
          <a:p>
            <a:fld id="{19ED0A4B-9341-584A-9F57-B5405BED6C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770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038475" cy="463697"/>
          </a:xfrm>
          <a:prstGeom prst="rect">
            <a:avLst/>
          </a:prstGeom>
        </p:spPr>
        <p:txBody>
          <a:bodyPr vert="horz" lIns="91415" tIns="45706" rIns="91415" bIns="4570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1" y="1"/>
            <a:ext cx="3038475" cy="463697"/>
          </a:xfrm>
          <a:prstGeom prst="rect">
            <a:avLst/>
          </a:prstGeom>
        </p:spPr>
        <p:txBody>
          <a:bodyPr vert="horz" lIns="91415" tIns="45706" rIns="91415" bIns="45706" rtlCol="0"/>
          <a:lstStyle>
            <a:lvl1pPr algn="r">
              <a:defRPr sz="1200"/>
            </a:lvl1pPr>
          </a:lstStyle>
          <a:p>
            <a:fld id="{93963FCD-2914-4DC0-B318-515707057CF5}" type="datetimeFigureOut">
              <a:rPr lang="en-US" smtClean="0"/>
              <a:t>7/27/2020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6600" y="1154113"/>
            <a:ext cx="55372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5" tIns="45706" rIns="91415" bIns="4570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7" y="4444549"/>
            <a:ext cx="5607050" cy="3637019"/>
          </a:xfrm>
          <a:prstGeom prst="rect">
            <a:avLst/>
          </a:prstGeom>
        </p:spPr>
        <p:txBody>
          <a:bodyPr vert="horz" lIns="91415" tIns="45706" rIns="91415" bIns="4570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772381"/>
            <a:ext cx="3038475" cy="463697"/>
          </a:xfrm>
          <a:prstGeom prst="rect">
            <a:avLst/>
          </a:prstGeom>
        </p:spPr>
        <p:txBody>
          <a:bodyPr vert="horz" lIns="91415" tIns="45706" rIns="91415" bIns="4570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1" y="8772381"/>
            <a:ext cx="3038475" cy="463697"/>
          </a:xfrm>
          <a:prstGeom prst="rect">
            <a:avLst/>
          </a:prstGeom>
        </p:spPr>
        <p:txBody>
          <a:bodyPr vert="horz" lIns="91415" tIns="45706" rIns="91415" bIns="45706" rtlCol="0" anchor="b"/>
          <a:lstStyle>
            <a:lvl1pPr algn="r">
              <a:defRPr sz="1200"/>
            </a:lvl1pPr>
          </a:lstStyle>
          <a:p>
            <a:fld id="{FAB30CA7-D00F-48FC-AE58-D57D1D258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820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47700" y="1100138"/>
            <a:ext cx="5276850" cy="2968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78098">
              <a:defRPr/>
            </a:pPr>
            <a:fld id="{F2532798-74E8-444A-A934-2294B8EA8709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878098">
                <a:defRPr/>
              </a:pPr>
              <a:t>1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01189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7AC4C4F-1474-1448-99C2-BB9A3407849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4333876"/>
            <a:ext cx="9017000" cy="1655762"/>
          </a:xfrm>
        </p:spPr>
        <p:txBody>
          <a:bodyPr lIns="0" tIns="36000" rIns="0" bIns="0"/>
          <a:lstStyle>
            <a:lvl1pPr marL="0" indent="0" algn="l">
              <a:buNone/>
              <a:defRPr sz="2400" b="0">
                <a:solidFill>
                  <a:schemeClr val="bg1"/>
                </a:solidFill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16000" y="2526132"/>
            <a:ext cx="9017000" cy="1715669"/>
          </a:xfrm>
        </p:spPr>
        <p:txBody>
          <a:bodyPr lIns="0" tIns="3600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="1">
                <a:solidFill>
                  <a:schemeClr val="bg1"/>
                </a:solidFill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r>
              <a:rPr lang="en-US" dirty="0"/>
              <a:t>Intro Slide</a:t>
            </a:r>
          </a:p>
        </p:txBody>
      </p:sp>
      <p:pic>
        <p:nvPicPr>
          <p:cNvPr id="8" name="Graphic 8">
            <a:extLst>
              <a:ext uri="{FF2B5EF4-FFF2-40B4-BE49-F238E27FC236}">
                <a16:creationId xmlns:a16="http://schemas.microsoft.com/office/drawing/2014/main" id="{F7849BD5-9C11-5D44-854F-7027C6FBA9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665018"/>
            <a:ext cx="6312747" cy="67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8816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87">
          <p15:clr>
            <a:srgbClr val="FBAE40"/>
          </p15:clr>
        </p15:guide>
        <p15:guide id="2" pos="478">
          <p15:clr>
            <a:srgbClr val="FBAE40"/>
          </p15:clr>
        </p15:guide>
        <p15:guide id="3" orient="horz" pos="984">
          <p15:clr>
            <a:srgbClr val="FBAE40"/>
          </p15:clr>
        </p15:guide>
        <p15:guide id="4" orient="horz" pos="2543">
          <p15:clr>
            <a:srgbClr val="FBAE40"/>
          </p15:clr>
        </p15:guide>
        <p15:guide id="5" orient="horz" pos="2728">
          <p15:clr>
            <a:srgbClr val="FBAE40"/>
          </p15:clr>
        </p15:guide>
        <p15:guide id="6" pos="47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Slide -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7AC4C4F-1474-1448-99C2-BB9A3407849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+mj-lt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016000" y="4333876"/>
            <a:ext cx="9016771" cy="1655762"/>
          </a:xfrm>
        </p:spPr>
        <p:txBody>
          <a:bodyPr lIns="0" tIns="36000" rIns="0" bIns="0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Graphic 8">
            <a:extLst>
              <a:ext uri="{FF2B5EF4-FFF2-40B4-BE49-F238E27FC236}">
                <a16:creationId xmlns:a16="http://schemas.microsoft.com/office/drawing/2014/main" id="{F7849BD5-9C11-5D44-854F-7027C6FBA9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679784"/>
            <a:ext cx="6312747" cy="665040"/>
          </a:xfrm>
          <a:prstGeom prst="rect">
            <a:avLst/>
          </a:prstGeom>
        </p:spPr>
      </p:pic>
      <p:pic>
        <p:nvPicPr>
          <p:cNvPr id="17" name="Graphic 10">
            <a:extLst>
              <a:ext uri="{FF2B5EF4-FFF2-40B4-BE49-F238E27FC236}">
                <a16:creationId xmlns:a16="http://schemas.microsoft.com/office/drawing/2014/main" id="{1E09CFCF-5ADD-B247-A896-6E6979ED526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 t="10680" r="5495" b="15282"/>
          <a:stretch/>
        </p:blipFill>
        <p:spPr>
          <a:xfrm>
            <a:off x="3549636" y="0"/>
            <a:ext cx="11671808" cy="6858000"/>
          </a:xfrm>
          <a:prstGeom prst="rect">
            <a:avLst/>
          </a:prstGeom>
        </p:spPr>
      </p:pic>
      <p:sp>
        <p:nvSpPr>
          <p:cNvPr id="22" name="Title 21"/>
          <p:cNvSpPr>
            <a:spLocks noGrp="1"/>
          </p:cNvSpPr>
          <p:nvPr>
            <p:ph type="title" hasCustomPrompt="1"/>
          </p:nvPr>
        </p:nvSpPr>
        <p:spPr>
          <a:xfrm>
            <a:off x="1011766" y="2553420"/>
            <a:ext cx="9021233" cy="1687212"/>
          </a:xfrm>
        </p:spPr>
        <p:txBody>
          <a:bodyPr lIns="0" tIns="0" rIns="0" bIns="0"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="1">
                <a:solidFill>
                  <a:schemeClr val="bg1"/>
                </a:solidFill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r>
              <a:rPr lang="en-US" dirty="0"/>
              <a:t>Intro Slide - Monogram</a:t>
            </a:r>
          </a:p>
        </p:txBody>
      </p:sp>
    </p:spTree>
    <p:extLst>
      <p:ext uri="{BB962C8B-B14F-4D97-AF65-F5344CB8AC3E}">
        <p14:creationId xmlns:p14="http://schemas.microsoft.com/office/powerpoint/2010/main" val="23569855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78">
          <p15:clr>
            <a:srgbClr val="FBAE40"/>
          </p15:clr>
        </p15:guide>
        <p15:guide id="2" orient="horz" pos="2543">
          <p15:clr>
            <a:srgbClr val="FBAE40"/>
          </p15:clr>
        </p15:guide>
        <p15:guide id="3" orient="horz" pos="587">
          <p15:clr>
            <a:srgbClr val="FBAE40"/>
          </p15:clr>
        </p15:guide>
        <p15:guide id="4" orient="horz" pos="978">
          <p15:clr>
            <a:srgbClr val="FBAE40"/>
          </p15:clr>
        </p15:guide>
        <p15:guide id="5" orient="horz" pos="2728">
          <p15:clr>
            <a:srgbClr val="FBAE40"/>
          </p15:clr>
        </p15:guide>
        <p15:guide id="6" pos="47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Slide - Pictur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5DF7E55-8B87-B44B-840B-893B5558C82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241">
              <a:alpha val="8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+mj-lt"/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016000" y="4333876"/>
            <a:ext cx="9017000" cy="1655762"/>
          </a:xfrm>
        </p:spPr>
        <p:txBody>
          <a:bodyPr lIns="0" tIns="36000" rIns="0" bIns="0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Graphic 8">
            <a:extLst>
              <a:ext uri="{FF2B5EF4-FFF2-40B4-BE49-F238E27FC236}">
                <a16:creationId xmlns:a16="http://schemas.microsoft.com/office/drawing/2014/main" id="{F7849BD5-9C11-5D44-854F-7027C6FBA9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700644"/>
            <a:ext cx="6312747" cy="644180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016000" y="2526132"/>
            <a:ext cx="9017000" cy="1715669"/>
          </a:xfrm>
        </p:spPr>
        <p:txBody>
          <a:bodyPr lIns="0" tIns="3600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="1">
                <a:solidFill>
                  <a:schemeClr val="bg1"/>
                </a:solidFill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r>
              <a:rPr lang="en-US" dirty="0"/>
              <a:t>Intro Slide - Picture Background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66A155A1-BB74-485E-B0B8-298D911F17BF}"/>
              </a:ext>
            </a:extLst>
          </p:cNvPr>
          <p:cNvSpPr txBox="1"/>
          <p:nvPr userDrawn="1"/>
        </p:nvSpPr>
        <p:spPr>
          <a:xfrm>
            <a:off x="-3" y="-426745"/>
            <a:ext cx="12192003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1050" dirty="0">
                <a:solidFill>
                  <a:schemeClr val="accent2"/>
                </a:solidFill>
                <a:latin typeface="+mj-lt"/>
              </a:rPr>
              <a:t>To insert a background image, right-click on the slide – select FORMAT BACKGROUND &gt; Picture or texture fill</a:t>
            </a:r>
            <a:endParaRPr lang="bg-BG" sz="1050" dirty="0">
              <a:solidFill>
                <a:schemeClr val="accent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350050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78">
          <p15:clr>
            <a:srgbClr val="FBAE40"/>
          </p15:clr>
        </p15:guide>
        <p15:guide id="2" orient="horz" pos="587">
          <p15:clr>
            <a:srgbClr val="FBAE40"/>
          </p15:clr>
        </p15:guide>
        <p15:guide id="3" pos="4740">
          <p15:clr>
            <a:srgbClr val="FBAE40"/>
          </p15:clr>
        </p15:guide>
        <p15:guide id="4" orient="horz" pos="978">
          <p15:clr>
            <a:srgbClr val="FBAE40"/>
          </p15:clr>
        </p15:guide>
        <p15:guide id="5" orient="horz" pos="2543">
          <p15:clr>
            <a:srgbClr val="FBAE40"/>
          </p15:clr>
        </p15:guide>
        <p15:guide id="6" orient="horz" pos="272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with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1" y="1645669"/>
            <a:ext cx="4979776" cy="4735611"/>
          </a:xfrm>
        </p:spPr>
        <p:txBody>
          <a:bodyPr>
            <a:normAutofit/>
          </a:bodyPr>
          <a:lstStyle>
            <a:lvl1pPr marL="342900" indent="-342900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  <a:lvl2pPr marL="685800" indent="-342900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2pPr>
            <a:lvl3pPr marL="971550" indent="-285750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3pPr>
            <a:lvl4pPr marL="1314450" indent="-285750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4pPr>
            <a:lvl5pPr marL="1657350" indent="-285750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1"/>
            <a:ext cx="4979776" cy="76854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2800" b="1">
                <a:solidFill>
                  <a:srgbClr val="006241"/>
                </a:solidFill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r>
              <a:rPr lang="en-US" dirty="0"/>
              <a:t>Text with Picture right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10E64717-DA8A-9C47-B2BD-3971595353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0" y="2"/>
            <a:ext cx="6096000" cy="6466113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Picture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2175C7-9CB8-2448-9B05-69F01779E8F9}"/>
              </a:ext>
            </a:extLst>
          </p:cNvPr>
          <p:cNvSpPr/>
          <p:nvPr userDrawn="1"/>
        </p:nvSpPr>
        <p:spPr>
          <a:xfrm>
            <a:off x="0" y="6466114"/>
            <a:ext cx="12192000" cy="391886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9663B76-15CB-434D-8715-085FAB65AA38}"/>
              </a:ext>
            </a:extLst>
          </p:cNvPr>
          <p:cNvSpPr txBox="1"/>
          <p:nvPr userDrawn="1"/>
        </p:nvSpPr>
        <p:spPr>
          <a:xfrm>
            <a:off x="10826889" y="6679133"/>
            <a:ext cx="828752" cy="8079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525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5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344334" y="6555805"/>
            <a:ext cx="5531989" cy="196529"/>
          </a:xfrm>
        </p:spPr>
        <p:txBody>
          <a:bodyPr lIns="0" tIns="0" rIns="0" bIns="0" anchor="b"/>
          <a:lstStyle>
            <a:lvl1pPr algn="ctr">
              <a:defRPr sz="75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Office of Sponsored Programs</a:t>
            </a: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634" y="6593268"/>
            <a:ext cx="2351356" cy="153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4209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432">
          <p15:clr>
            <a:srgbClr val="FBAE40"/>
          </p15:clr>
        </p15:guide>
        <p15:guide id="3" orient="horz" pos="1033">
          <p15:clr>
            <a:srgbClr val="FBAE40"/>
          </p15:clr>
        </p15:guide>
        <p15:guide id="5" pos="254">
          <p15:clr>
            <a:srgbClr val="FBAE40"/>
          </p15:clr>
        </p15:guide>
        <p15:guide id="6" pos="2605">
          <p15:clr>
            <a:srgbClr val="FBAE40"/>
          </p15:clr>
        </p15:guide>
        <p15:guide id="7" pos="5369">
          <p15:clr>
            <a:srgbClr val="FBAE40"/>
          </p15:clr>
        </p15:guide>
        <p15:guide id="8" orient="horz" pos="425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with Picture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1" y="1645671"/>
            <a:ext cx="11119267" cy="1580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  <a:lvl2pPr marL="342900" indent="0">
              <a:lnSpc>
                <a:spcPct val="100000"/>
              </a:lnSpc>
              <a:buNone/>
              <a:defRPr/>
            </a:lvl2pPr>
            <a:lvl3pPr marL="685800" indent="0">
              <a:lnSpc>
                <a:spcPct val="100000"/>
              </a:lnSpc>
              <a:buNone/>
              <a:defRPr/>
            </a:lvl3pPr>
            <a:lvl4pPr marL="1028700" indent="0">
              <a:lnSpc>
                <a:spcPct val="100000"/>
              </a:lnSpc>
              <a:buNone/>
              <a:defRPr/>
            </a:lvl4pPr>
            <a:lvl5pPr marL="1371600" indent="0">
              <a:lnSpc>
                <a:spcPct val="100000"/>
              </a:lnSpc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1"/>
            <a:ext cx="10636465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sz="3600" b="1">
                <a:solidFill>
                  <a:srgbClr val="006241"/>
                </a:solidFill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r>
              <a:rPr lang="en-US" dirty="0"/>
              <a:t>Text with Picture Horizontal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10E64717-DA8A-9C47-B2BD-3971595353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3429002"/>
            <a:ext cx="12192000" cy="3037113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Picture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232C1565-79B8-074A-A1EC-EB2AEDA7B0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79" y="570005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750" b="0" i="0">
                <a:solidFill>
                  <a:schemeClr val="bg1">
                    <a:lumMod val="50000"/>
                  </a:schemeClr>
                </a:solidFill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C3CF229-07A4-0A48-B37A-224A953F232A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rgbClr val="70B2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CE2175C7-9CB8-2448-9B05-69F01779E8F9}"/>
              </a:ext>
            </a:extLst>
          </p:cNvPr>
          <p:cNvSpPr/>
          <p:nvPr userDrawn="1"/>
        </p:nvSpPr>
        <p:spPr>
          <a:xfrm>
            <a:off x="0" y="6466114"/>
            <a:ext cx="12192000" cy="391886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9663B76-15CB-434D-8715-085FAB65AA38}"/>
              </a:ext>
            </a:extLst>
          </p:cNvPr>
          <p:cNvSpPr txBox="1"/>
          <p:nvPr userDrawn="1"/>
        </p:nvSpPr>
        <p:spPr>
          <a:xfrm>
            <a:off x="10826889" y="6679133"/>
            <a:ext cx="828752" cy="8079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525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5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344334" y="6555805"/>
            <a:ext cx="5531989" cy="196529"/>
          </a:xfrm>
        </p:spPr>
        <p:txBody>
          <a:bodyPr lIns="0" tIns="0" rIns="0" bIns="0" anchor="b"/>
          <a:lstStyle>
            <a:lvl1pPr algn="ctr">
              <a:defRPr sz="75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Office of Sponsored Programs</a:t>
            </a: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634" y="6593268"/>
            <a:ext cx="2351356" cy="153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055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4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pos="5369">
          <p15:clr>
            <a:srgbClr val="FBAE40"/>
          </p15:clr>
        </p15:guide>
        <p15:guide id="4" pos="5508">
          <p15:clr>
            <a:srgbClr val="FBAE40"/>
          </p15:clr>
        </p15:guide>
        <p15:guide id="5" pos="5279">
          <p15:clr>
            <a:srgbClr val="FBAE40"/>
          </p15:clr>
        </p15:guide>
        <p15:guide id="6" orient="horz" pos="1033">
          <p15:clr>
            <a:srgbClr val="FBAE40"/>
          </p15:clr>
        </p15:guide>
        <p15:guide id="7" orient="horz" pos="432">
          <p15:clr>
            <a:srgbClr val="FBAE40"/>
          </p15:clr>
        </p15:guide>
        <p15:guide id="8" orient="horz" pos="2033">
          <p15:clr>
            <a:srgbClr val="FBAE40"/>
          </p15:clr>
        </p15:guide>
        <p15:guide id="9" orient="horz" pos="425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able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1"/>
            <a:ext cx="1063646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sz="3600" b="1">
                <a:solidFill>
                  <a:srgbClr val="006241"/>
                </a:solidFill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r>
              <a:rPr lang="en-US" dirty="0"/>
              <a:t>Text and Table – Option 2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6BF1EF8E-DA0B-704D-8521-ABAD7DBCCC90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754075" y="1645670"/>
            <a:ext cx="6868771" cy="4351336"/>
          </a:xfrm>
        </p:spPr>
        <p:txBody>
          <a:bodyPr/>
          <a:lstStyle>
            <a:lvl1pPr marL="0" indent="0" algn="ctr">
              <a:buNone/>
              <a:defRPr sz="2400"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Table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32C1565-79B8-074A-A1EC-EB2AEDA7B0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79" y="570005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750" b="0" i="0">
                <a:solidFill>
                  <a:schemeClr val="bg1">
                    <a:lumMod val="50000"/>
                  </a:schemeClr>
                </a:solidFill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C3CF229-07A4-0A48-B37A-224A953F232A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rgbClr val="70B2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E85957F-ACA5-D748-A069-E71676AF8CC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31103" y="1639888"/>
            <a:ext cx="3867331" cy="435133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rgbClr val="006241"/>
              </a:buClr>
              <a:defRPr sz="2400"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  <a:lvl2pPr>
              <a:lnSpc>
                <a:spcPct val="100000"/>
              </a:lnSpc>
              <a:buClr>
                <a:srgbClr val="006241"/>
              </a:buClr>
              <a:defRPr sz="2000"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2pPr>
            <a:lvl3pPr>
              <a:lnSpc>
                <a:spcPct val="100000"/>
              </a:lnSpc>
              <a:buClr>
                <a:srgbClr val="006241"/>
              </a:buClr>
              <a:defRPr sz="1800"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3pPr>
            <a:lvl4pPr>
              <a:lnSpc>
                <a:spcPct val="100000"/>
              </a:lnSpc>
              <a:buClr>
                <a:srgbClr val="006241"/>
              </a:buClr>
              <a:defRPr sz="1600"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4pPr>
            <a:lvl5pPr>
              <a:lnSpc>
                <a:spcPct val="100000"/>
              </a:lnSpc>
              <a:buClr>
                <a:srgbClr val="006241"/>
              </a:buClr>
              <a:defRPr sz="1600"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E2175C7-9CB8-2448-9B05-69F01779E8F9}"/>
              </a:ext>
            </a:extLst>
          </p:cNvPr>
          <p:cNvSpPr/>
          <p:nvPr userDrawn="1"/>
        </p:nvSpPr>
        <p:spPr>
          <a:xfrm>
            <a:off x="0" y="6466114"/>
            <a:ext cx="12192000" cy="391886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9663B76-15CB-434D-8715-085FAB65AA38}"/>
              </a:ext>
            </a:extLst>
          </p:cNvPr>
          <p:cNvSpPr txBox="1"/>
          <p:nvPr userDrawn="1"/>
        </p:nvSpPr>
        <p:spPr>
          <a:xfrm>
            <a:off x="10826889" y="6679133"/>
            <a:ext cx="828752" cy="8079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525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21" name="Footer Placeholder 1"/>
          <p:cNvSpPr>
            <a:spLocks noGrp="1"/>
          </p:cNvSpPr>
          <p:nvPr>
            <p:ph type="ftr" sz="quarter" idx="14"/>
          </p:nvPr>
        </p:nvSpPr>
        <p:spPr>
          <a:xfrm>
            <a:off x="3344334" y="6555805"/>
            <a:ext cx="5531989" cy="196529"/>
          </a:xfrm>
        </p:spPr>
        <p:txBody>
          <a:bodyPr lIns="0" tIns="0" rIns="0" bIns="0" anchor="b"/>
          <a:lstStyle>
            <a:lvl1pPr algn="ctr">
              <a:defRPr sz="75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Office of Sponsored Programs</a:t>
            </a: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634" y="6593268"/>
            <a:ext cx="2351356" cy="153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865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3">
          <p15:clr>
            <a:srgbClr val="FBAE40"/>
          </p15:clr>
        </p15:guide>
        <p15:guide id="2" pos="5369">
          <p15:clr>
            <a:srgbClr val="FBAE40"/>
          </p15:clr>
        </p15:guide>
        <p15:guide id="3" orient="horz" pos="4252">
          <p15:clr>
            <a:srgbClr val="FBAE40"/>
          </p15:clr>
        </p15:guide>
        <p15:guide id="4" orient="horz" pos="432">
          <p15:clr>
            <a:srgbClr val="FBAE40"/>
          </p15:clr>
        </p15:guide>
        <p15:guide id="5" orient="horz" pos="3778">
          <p15:clr>
            <a:srgbClr val="FBAE40"/>
          </p15:clr>
        </p15:guide>
        <p15:guide id="6" pos="254">
          <p15:clr>
            <a:srgbClr val="FBAE40"/>
          </p15:clr>
        </p15:guide>
        <p15:guide id="7" pos="2078">
          <p15:clr>
            <a:srgbClr val="FBAE40"/>
          </p15:clr>
        </p15:guide>
        <p15:guide id="8" pos="2249">
          <p15:clr>
            <a:srgbClr val="FBAE40"/>
          </p15:clr>
        </p15:guide>
        <p15:guide id="9" pos="5279">
          <p15:clr>
            <a:srgbClr val="FBAE40"/>
          </p15:clr>
        </p15:guide>
        <p15:guide id="10" pos="5489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361" y="476721"/>
            <a:ext cx="10636465" cy="76854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/>
                </a:solidFill>
                <a:latin typeface="+mj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21810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4">
          <p15:clr>
            <a:srgbClr val="FBAE40"/>
          </p15:clr>
        </p15:guide>
        <p15:guide id="2" orient="horz" pos="432">
          <p15:clr>
            <a:srgbClr val="FBAE40"/>
          </p15:clr>
        </p15:guide>
        <p15:guide id="3" pos="5369">
          <p15:clr>
            <a:srgbClr val="FBAE40"/>
          </p15:clr>
        </p15:guide>
        <p15:guide id="4" pos="5279">
          <p15:clr>
            <a:srgbClr val="FBAE40"/>
          </p15:clr>
        </p15:guide>
        <p15:guide id="5" pos="550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r>
              <a:rPr lang="en-GB" dirty="0"/>
              <a:t>Office of Sponsored Programs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367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9" r:id="rId4"/>
    <p:sldLayoutId id="2147483700" r:id="rId5"/>
    <p:sldLayoutId id="2147483701" r:id="rId6"/>
    <p:sldLayoutId id="2147483702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6241"/>
          </a:solidFill>
          <a:latin typeface="Proxima Nova Rg" panose="02000506030000020004" pitchFamily="50" charset="0"/>
          <a:ea typeface="Proxima Nova Rg" panose="02000506030000020004" pitchFamily="50" charset="0"/>
          <a:cs typeface="Proxima Nova Rg" panose="02000506030000020004" pitchFamily="50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roxima Nova Rg" panose="02000506030000020004" pitchFamily="50" charset="0"/>
          <a:ea typeface="Proxima Nova Rg" panose="02000506030000020004" pitchFamily="50" charset="0"/>
          <a:cs typeface="Proxima Nova Rg" panose="02000506030000020004" pitchFamily="50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roxima Nova Rg" panose="02000506030000020004" pitchFamily="50" charset="0"/>
          <a:ea typeface="Proxima Nova Rg" panose="02000506030000020004" pitchFamily="50" charset="0"/>
          <a:cs typeface="Proxima Nova Rg" panose="02000506030000020004" pitchFamily="50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Proxima Nova Rg" panose="02000506030000020004" pitchFamily="50" charset="0"/>
          <a:ea typeface="Proxima Nova Rg" panose="02000506030000020004" pitchFamily="50" charset="0"/>
          <a:cs typeface="Proxima Nova Rg" panose="02000506030000020004" pitchFamily="50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roxima Nova Rg" panose="02000506030000020004" pitchFamily="50" charset="0"/>
          <a:ea typeface="Proxima Nova Rg" panose="02000506030000020004" pitchFamily="50" charset="0"/>
          <a:cs typeface="Proxima Nova Rg" panose="02000506030000020004" pitchFamily="50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roxima Nova Rg" panose="02000506030000020004" pitchFamily="50" charset="0"/>
          <a:ea typeface="Proxima Nova Rg" panose="02000506030000020004" pitchFamily="50" charset="0"/>
          <a:cs typeface="Proxima Nova Rg" panose="02000506030000020004" pitchFamily="50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ab.edu/research/home/osp-industry-projects/clinical-trials/clinical-protocol-activation-proces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00042" y="5307291"/>
            <a:ext cx="42420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Office of Research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</a:rPr>
              <a:t>Research Technology and Communications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74598" y="2507530"/>
            <a:ext cx="9017000" cy="6407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IRAP Project Registration Process (Single Identifier)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4225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17425" y="1042689"/>
            <a:ext cx="10809183" cy="4563763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1800" dirty="0" smtClean="0">
                <a:cs typeface="Calibri" panose="020F0502020204030204" pitchFamily="34" charset="0"/>
              </a:rPr>
              <a:t>Single Identifier allows for </a:t>
            </a:r>
            <a:r>
              <a:rPr lang="en-US" sz="1800" i="1" dirty="0" smtClean="0">
                <a:cs typeface="Calibri" panose="020F0502020204030204" pitchFamily="34" charset="0"/>
              </a:rPr>
              <a:t>industry sponsored clinical trials </a:t>
            </a:r>
            <a:r>
              <a:rPr lang="en-US" sz="1800" dirty="0" smtClean="0">
                <a:cs typeface="Calibri" panose="020F0502020204030204" pitchFamily="34" charset="0"/>
              </a:rPr>
              <a:t>to be registered and receive a number that is required to be included with various central administration submissions (OSP, CBR, OnCore)</a:t>
            </a:r>
          </a:p>
          <a:p>
            <a:pPr>
              <a:spcAft>
                <a:spcPts val="1200"/>
              </a:spcAft>
            </a:pPr>
            <a:r>
              <a:rPr lang="en-US" sz="1800" dirty="0" smtClean="0">
                <a:cs typeface="Calibri" panose="020F0502020204030204" pitchFamily="34" charset="0"/>
              </a:rPr>
              <a:t>eRA Harmonization Working Group considered many alternatives including, CT.gov number, OSP number, WIRB number and CBR number.</a:t>
            </a:r>
          </a:p>
          <a:p>
            <a:r>
              <a:rPr lang="en-US" sz="1800" dirty="0" smtClean="0">
                <a:cs typeface="Calibri" panose="020F0502020204030204" pitchFamily="34" charset="0"/>
              </a:rPr>
              <a:t>The IRAP IRB number was selected as the best choice for Single Identifier due to; </a:t>
            </a:r>
          </a:p>
          <a:p>
            <a:pPr lvl="1"/>
            <a:r>
              <a:rPr lang="en-US" sz="1800" dirty="0" smtClean="0">
                <a:cs typeface="Calibri" panose="020F0502020204030204" pitchFamily="34" charset="0"/>
              </a:rPr>
              <a:t>Universal submission for all UAB human subject research</a:t>
            </a:r>
          </a:p>
          <a:p>
            <a:pPr lvl="1"/>
            <a:r>
              <a:rPr lang="en-US" sz="1800" dirty="0" smtClean="0">
                <a:cs typeface="Calibri" panose="020F0502020204030204" pitchFamily="34" charset="0"/>
              </a:rPr>
              <a:t>An </a:t>
            </a:r>
            <a:r>
              <a:rPr lang="en-US" sz="1800" dirty="0" smtClean="0">
                <a:cs typeface="Calibri" panose="020F0502020204030204" pitchFamily="34" charset="0"/>
              </a:rPr>
              <a:t>IRB number could be created without an IRB submission</a:t>
            </a:r>
          </a:p>
          <a:p>
            <a:pPr lvl="1"/>
            <a:r>
              <a:rPr lang="en-US" sz="1800" dirty="0" smtClean="0">
                <a:cs typeface="Calibri" panose="020F0502020204030204" pitchFamily="34" charset="0"/>
              </a:rPr>
              <a:t>Familiar system and process for research community</a:t>
            </a:r>
          </a:p>
          <a:p>
            <a:r>
              <a:rPr lang="en-US" sz="1800" i="1" dirty="0" smtClean="0">
                <a:cs typeface="Calibri" panose="020F0502020204030204" pitchFamily="34" charset="0"/>
              </a:rPr>
              <a:t>The Single Identifier does not replace other central office numbers (i.e. OSP assigned number)</a:t>
            </a:r>
          </a:p>
          <a:p>
            <a:r>
              <a:rPr lang="en-US" sz="1800" dirty="0" smtClean="0">
                <a:cs typeface="Calibri" panose="020F0502020204030204" pitchFamily="34" charset="0"/>
              </a:rPr>
              <a:t>The IRAP Project </a:t>
            </a:r>
            <a:r>
              <a:rPr lang="en-US" sz="1800" dirty="0">
                <a:cs typeface="Calibri" panose="020F0502020204030204" pitchFamily="34" charset="0"/>
              </a:rPr>
              <a:t>R</a:t>
            </a:r>
            <a:r>
              <a:rPr lang="en-US" sz="1800" dirty="0" smtClean="0">
                <a:cs typeface="Calibri" panose="020F0502020204030204" pitchFamily="34" charset="0"/>
              </a:rPr>
              <a:t>egistration Process occurs in the IRAP system in the Human Subjects (HS) Module</a:t>
            </a:r>
          </a:p>
          <a:p>
            <a:r>
              <a:rPr lang="en-US" sz="1800" dirty="0" smtClean="0">
                <a:cs typeface="Calibri" panose="020F0502020204030204" pitchFamily="34" charset="0"/>
              </a:rPr>
              <a:t>If the IRB initial application is ready to be submitted, one can also submit the initial application to IRB at the time of project registration</a:t>
            </a:r>
            <a:endParaRPr lang="en-US" sz="1800" dirty="0">
              <a:cs typeface="Calibri" panose="020F0502020204030204" pitchFamily="34" charset="0"/>
            </a:endParaRPr>
          </a:p>
          <a:p>
            <a:endParaRPr lang="en-US" sz="1800" dirty="0" smtClean="0">
              <a:cs typeface="Calibri" panose="020F050202020403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90631" y="274144"/>
            <a:ext cx="2246837" cy="768545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89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Office of Sponsored Programs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8528" y="0"/>
            <a:ext cx="6707795" cy="6424367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4647414" y="1178350"/>
            <a:ext cx="490194" cy="457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648932" y="807977"/>
            <a:ext cx="1904214" cy="74074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IRAP Project Registration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85162" y="993237"/>
            <a:ext cx="534312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</a:t>
            </a:r>
            <a:r>
              <a:rPr lang="en-US" sz="900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www.uab.edu/research/home/osp-industry-projects/clinical-trials/clinical-protocol-activation-process</a:t>
            </a:r>
            <a:r>
              <a:rPr lang="en-US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952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Office of Sponsored Programs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4431" y="499620"/>
            <a:ext cx="6794477" cy="5410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63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AB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E6B51"/>
      </a:accent1>
      <a:accent2>
        <a:srgbClr val="1F4027"/>
      </a:accent2>
      <a:accent3>
        <a:srgbClr val="80BC08"/>
      </a:accent3>
      <a:accent4>
        <a:srgbClr val="FFD300"/>
      </a:accent4>
      <a:accent5>
        <a:srgbClr val="AA9767"/>
      </a:accent5>
      <a:accent6>
        <a:srgbClr val="808285"/>
      </a:accent6>
      <a:hlink>
        <a:srgbClr val="0563C1"/>
      </a:hlink>
      <a:folHlink>
        <a:srgbClr val="954F72"/>
      </a:folHlink>
    </a:clrScheme>
    <a:fontScheme name="Personalizado 6">
      <a:majorFont>
        <a:latin typeface="Proxima Nova Rg"/>
        <a:ea typeface=""/>
        <a:cs typeface=""/>
      </a:majorFont>
      <a:minorFont>
        <a:latin typeface="Proxima Nova Rg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D637C876DFAE41A3AA5C6BE72F5688" ma:contentTypeVersion="14" ma:contentTypeDescription="Create a new document." ma:contentTypeScope="" ma:versionID="bbb43bba83b8ffb9aac0013351159754">
  <xsd:schema xmlns:xsd="http://www.w3.org/2001/XMLSchema" xmlns:xs="http://www.w3.org/2001/XMLSchema" xmlns:p="http://schemas.microsoft.com/office/2006/metadata/properties" xmlns:ns1="http://schemas.microsoft.com/sharepoint/v3" xmlns:ns3="5e353238-8ee6-479d-b007-618bab65baee" xmlns:ns4="367db142-d897-4127-a34e-1b10de876c61" targetNamespace="http://schemas.microsoft.com/office/2006/metadata/properties" ma:root="true" ma:fieldsID="a291eeb9cf7357080ef3f26346c9087d" ns1:_="" ns3:_="" ns4:_="">
    <xsd:import namespace="http://schemas.microsoft.com/sharepoint/v3"/>
    <xsd:import namespace="5e353238-8ee6-479d-b007-618bab65baee"/>
    <xsd:import namespace="367db142-d897-4127-a34e-1b10de876c6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1:_ip_UnifiedCompliancePolicyProperties" minOccurs="0"/>
                <xsd:element ref="ns1:_ip_UnifiedCompliancePolicyUIAc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53238-8ee6-479d-b007-618bab65ba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7db142-d897-4127-a34e-1b10de876c61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C7A6028-5779-4ECB-9645-3AA7B2886A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e353238-8ee6-479d-b007-618bab65baee"/>
    <ds:schemaRef ds:uri="367db142-d897-4127-a34e-1b10de876c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A672AA-30BB-4425-82A1-247050ADCF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E7B0D7E-2145-4BD3-91D8-E251B993500D}">
  <ds:schemaRefs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dcmitype/"/>
    <ds:schemaRef ds:uri="367db142-d897-4127-a34e-1b10de876c61"/>
    <ds:schemaRef ds:uri="http://schemas.microsoft.com/sharepoint/v3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5e353238-8ee6-479d-b007-618bab65bae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55554</TotalTime>
  <Words>187</Words>
  <Application>Microsoft Office PowerPoint</Application>
  <PresentationFormat>Widescreen</PresentationFormat>
  <Paragraphs>18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Proxima Nova Rg</vt:lpstr>
      <vt:lpstr>Office Theme</vt:lpstr>
      <vt:lpstr>IRAP Project Registration Process (Single Identifier)</vt:lpstr>
      <vt:lpstr>Background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Cotten, Melinda Thompson</dc:creator>
  <cp:lastModifiedBy>Matthews, Michael</cp:lastModifiedBy>
  <cp:revision>277</cp:revision>
  <cp:lastPrinted>2019-08-28T01:27:51Z</cp:lastPrinted>
  <dcterms:created xsi:type="dcterms:W3CDTF">2017-07-05T21:54:19Z</dcterms:created>
  <dcterms:modified xsi:type="dcterms:W3CDTF">2020-07-27T17:31:12Z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0x01010012D637C876DFAE41A3AA5C6BE72F5688</vt:lpwstr>
  </property>
</Properties>
</file>