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325" r:id="rId3"/>
    <p:sldId id="322" r:id="rId4"/>
    <p:sldId id="319" r:id="rId5"/>
    <p:sldId id="314" r:id="rId6"/>
    <p:sldId id="317" r:id="rId7"/>
    <p:sldId id="323" r:id="rId8"/>
    <p:sldId id="311" r:id="rId9"/>
    <p:sldId id="312" r:id="rId10"/>
    <p:sldId id="313" r:id="rId11"/>
    <p:sldId id="283" r:id="rId12"/>
    <p:sldId id="321" r:id="rId13"/>
    <p:sldId id="286" r:id="rId14"/>
    <p:sldId id="275" r:id="rId15"/>
    <p:sldId id="276" r:id="rId16"/>
    <p:sldId id="277" r:id="rId17"/>
    <p:sldId id="31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308" r:id="rId29"/>
    <p:sldId id="301" r:id="rId30"/>
    <p:sldId id="306" r:id="rId31"/>
    <p:sldId id="307" r:id="rId32"/>
    <p:sldId id="281" r:id="rId33"/>
    <p:sldId id="309" r:id="rId34"/>
    <p:sldId id="287" r:id="rId35"/>
    <p:sldId id="303" r:id="rId36"/>
    <p:sldId id="295" r:id="rId37"/>
    <p:sldId id="320" r:id="rId38"/>
    <p:sldId id="310" r:id="rId39"/>
    <p:sldId id="272" r:id="rId40"/>
    <p:sldId id="278" r:id="rId41"/>
    <p:sldId id="279" r:id="rId42"/>
    <p:sldId id="324" r:id="rId43"/>
    <p:sldId id="315" r:id="rId44"/>
    <p:sldId id="291" r:id="rId45"/>
    <p:sldId id="293" r:id="rId46"/>
    <p:sldId id="292" r:id="rId47"/>
    <p:sldId id="316" r:id="rId48"/>
    <p:sldId id="28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1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88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AA219-61A7-4CBE-987E-71202FEF3144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5AE24-68FB-4F67-9F10-3CFDBBA0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57C84-4790-4A28-AB4E-3E8F33E7F5B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A1AC-746E-48F9-A498-7BFF2642D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86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E7D8FB-527C-476C-BB85-44C66501B78C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063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71725" y="1695450"/>
            <a:ext cx="6772275" cy="5162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3" descr="TCH_Stacked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4062413"/>
            <a:ext cx="1860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Pedi Images slide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91440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>
            <a:off x="0" y="1695450"/>
            <a:ext cx="9144000" cy="1588"/>
          </a:xfrm>
          <a:prstGeom prst="line">
            <a:avLst/>
          </a:prstGeom>
          <a:noFill/>
          <a:ln w="25400">
            <a:solidFill>
              <a:srgbClr val="C50B24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8" name="Subtitle 2"/>
          <p:cNvSpPr txBox="1">
            <a:spLocks/>
          </p:cNvSpPr>
          <p:nvPr/>
        </p:nvSpPr>
        <p:spPr bwMode="gray">
          <a:xfrm>
            <a:off x="6016625" y="6172200"/>
            <a:ext cx="288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algn="r" eaLnBrk="1" hangingPunct="1">
              <a:spcBef>
                <a:spcPct val="20000"/>
              </a:spcBef>
              <a:defRPr/>
            </a:pPr>
            <a:r>
              <a:rPr lang="en-US" sz="2300" i="1" smtClean="0">
                <a:solidFill>
                  <a:srgbClr val="A6A6A6"/>
                </a:solidFill>
                <a:latin typeface="Arial" pitchFamily="34" charset="0"/>
              </a:rPr>
              <a:t>Pediatrics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088" y="534352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7276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06763" y="5282406"/>
            <a:ext cx="5384800" cy="427038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>
                <a:solidFill>
                  <a:srgbClr val="A6A6A6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372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306763" y="3530600"/>
            <a:ext cx="5384800" cy="1676400"/>
          </a:xfrm>
        </p:spPr>
        <p:txBody>
          <a:bodyPr lIns="0" tIns="0" rIns="0" bIns="0" anchor="b"/>
          <a:lstStyle>
            <a:lvl1pPr>
              <a:defRPr sz="5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8"/>
          <p:cNvSpPr txBox="1">
            <a:spLocks/>
          </p:cNvSpPr>
          <p:nvPr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2583476"/>
          </a:xfrm>
        </p:spPr>
        <p:txBody>
          <a:bodyPr/>
          <a:lstStyle>
            <a:lvl4pPr marL="1881188" indent="-109538">
              <a:defRPr baseline="0">
                <a:solidFill>
                  <a:schemeClr val="bg1">
                    <a:lumMod val="50000"/>
                  </a:schemeClr>
                </a:solidFill>
                <a:latin typeface="Arial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1206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8"/>
          <p:cNvSpPr txBox="1">
            <a:spLocks/>
          </p:cNvSpPr>
          <p:nvPr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1206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/>
          </p:cNvSpPr>
          <p:nvPr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/>
          </p:cNvSpPr>
          <p:nvPr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1E9DB-ACBF-4E16-9C7B-E18A21EEBC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68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D7238-C458-4EB0-9721-DBD8EC8C0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66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75" name="Rectangle 6"/>
          <p:cNvSpPr>
            <a:spLocks noChangeArrowheads="1"/>
          </p:cNvSpPr>
          <p:nvPr/>
        </p:nvSpPr>
        <p:spPr bwMode="auto">
          <a:xfrm>
            <a:off x="0" y="0"/>
            <a:ext cx="9144000" cy="59531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36276" name="Line 52"/>
          <p:cNvCxnSpPr>
            <a:cxnSpLocks noChangeShapeType="1"/>
          </p:cNvCxnSpPr>
          <p:nvPr/>
        </p:nvCxnSpPr>
        <p:spPr bwMode="auto">
          <a:xfrm rot="10800000">
            <a:off x="0" y="5953125"/>
            <a:ext cx="9144000" cy="0"/>
          </a:xfrm>
          <a:prstGeom prst="line">
            <a:avLst/>
          </a:prstGeom>
          <a:noFill/>
          <a:ln w="25400">
            <a:solidFill>
              <a:srgbClr val="C50B24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1206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61975" y="2209800"/>
            <a:ext cx="82391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32" name="Picture 9" descr="TCH-Pref_Vert_Lockup_4c_150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5925" y="6049963"/>
            <a:ext cx="10683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48"/>
          <p:cNvSpPr txBox="1">
            <a:spLocks/>
          </p:cNvSpPr>
          <p:nvPr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12113" y="6030913"/>
            <a:ext cx="78898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  <p:sldLayoutId id="2147483681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/>
          <a:ea typeface="ＭＳ Ｐゴシック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9pPr>
    </p:titleStyle>
    <p:bodyStyle>
      <a:lvl1pPr marL="111125" indent="-111125" algn="l" rtl="0" eaLnBrk="1" fontAlgn="base" hangingPunct="1">
        <a:spcBef>
          <a:spcPct val="100000"/>
        </a:spcBef>
        <a:spcAft>
          <a:spcPct val="36000"/>
        </a:spcAft>
        <a:buClr>
          <a:schemeClr val="bg1"/>
        </a:buClr>
        <a:buChar char="•"/>
        <a:defRPr sz="2800">
          <a:solidFill>
            <a:schemeClr val="bg1"/>
          </a:solidFill>
          <a:latin typeface="Arial"/>
          <a:ea typeface="ＭＳ Ｐゴシック" charset="0"/>
          <a:cs typeface="Geneva" charset="0"/>
        </a:defRPr>
      </a:lvl1pPr>
      <a:lvl2pPr marL="573088" indent="-111125" algn="l" rtl="0" eaLnBrk="1" fontAlgn="base" hangingPunct="1">
        <a:spcBef>
          <a:spcPct val="0"/>
        </a:spcBef>
        <a:spcAft>
          <a:spcPct val="45000"/>
        </a:spcAft>
        <a:buClr>
          <a:schemeClr val="bg1"/>
        </a:buClr>
        <a:buFont typeface="Calibri" pitchFamily="34" charset="0"/>
        <a:buChar char="‐"/>
        <a:defRPr sz="2200">
          <a:solidFill>
            <a:schemeClr val="bg1"/>
          </a:solidFill>
          <a:latin typeface="Arial"/>
          <a:ea typeface="Geneva" pitchFamily="-68" charset="-128"/>
          <a:cs typeface="Geneva" charset="0"/>
        </a:defRPr>
      </a:lvl2pPr>
      <a:lvl3pPr marL="1025525" indent="-111125" algn="l" rtl="0" eaLnBrk="1" fontAlgn="base" hangingPunct="1">
        <a:spcBef>
          <a:spcPct val="0"/>
        </a:spcBef>
        <a:spcAft>
          <a:spcPct val="45000"/>
        </a:spcAft>
        <a:buClr>
          <a:schemeClr val="bg1"/>
        </a:buClr>
        <a:buChar char="•"/>
        <a:defRPr sz="2200">
          <a:solidFill>
            <a:schemeClr val="bg1"/>
          </a:solidFill>
          <a:latin typeface="Arial"/>
          <a:ea typeface="Geneva" pitchFamily="-68" charset="-128"/>
          <a:cs typeface="Geneva" charset="0"/>
        </a:defRPr>
      </a:lvl3pPr>
      <a:lvl4pPr marL="1766888" indent="6350" algn="l" rtl="0" eaLnBrk="1" fontAlgn="base" hangingPunct="1">
        <a:spcBef>
          <a:spcPct val="50000"/>
        </a:spcBef>
        <a:spcAft>
          <a:spcPct val="0"/>
        </a:spcAft>
        <a:buClr>
          <a:srgbClr val="808080"/>
        </a:buClr>
        <a:buChar char="•"/>
        <a:defRPr sz="2200">
          <a:solidFill>
            <a:srgbClr val="808080"/>
          </a:solidFill>
          <a:latin typeface="+mn-lt"/>
          <a:ea typeface="Geneva" pitchFamily="-68" charset="-128"/>
          <a:cs typeface="Geneva" charset="0"/>
        </a:defRPr>
      </a:lvl4pPr>
      <a:lvl5pPr marL="21494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  <a:cs typeface="Geneva" charset="0"/>
        </a:defRPr>
      </a:lvl5pPr>
      <a:lvl6pPr marL="26066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6pPr>
      <a:lvl7pPr marL="30638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7pPr>
      <a:lvl8pPr marL="35210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8pPr>
      <a:lvl9pPr marL="39782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599441" y="2286000"/>
            <a:ext cx="6248400" cy="1676400"/>
          </a:xfrm>
        </p:spPr>
        <p:txBody>
          <a:bodyPr/>
          <a:lstStyle/>
          <a:p>
            <a:pPr algn="ctr"/>
            <a:r>
              <a:rPr lang="en-US" sz="3800" dirty="0"/>
              <a:t>The Gift of Feedback:  </a:t>
            </a:r>
            <a:r>
              <a:rPr lang="en-US" sz="3800" dirty="0" err="1">
                <a:solidFill>
                  <a:srgbClr val="00B050"/>
                </a:solidFill>
              </a:rPr>
              <a:t>ALTER</a:t>
            </a:r>
            <a:r>
              <a:rPr lang="en-US" sz="3800" dirty="0" err="1"/>
              <a:t>ing</a:t>
            </a:r>
            <a:r>
              <a:rPr lang="en-US" sz="3800" dirty="0"/>
              <a:t> Our Perspective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44958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Melissa </a:t>
            </a:r>
            <a:r>
              <a:rPr lang="en-US" dirty="0" smtClean="0">
                <a:solidFill>
                  <a:schemeClr val="bg1"/>
                </a:solidFill>
              </a:rPr>
              <a:t>M. Carbajal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Gautham Suresh, MD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Department of Pediatrics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Section of Neonatology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316" t="35130" r="28438" b="27695"/>
          <a:stretch/>
        </p:blipFill>
        <p:spPr>
          <a:xfrm>
            <a:off x="2107406" y="2209800"/>
            <a:ext cx="4800600" cy="30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1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143" y="1295400"/>
            <a:ext cx="8239125" cy="461786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Suggestions </a:t>
            </a:r>
            <a:r>
              <a:rPr lang="en-US" b="1" u="sng" dirty="0" smtClean="0"/>
              <a:t>include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Favorite </a:t>
            </a:r>
            <a:r>
              <a:rPr lang="en-US" sz="2400" dirty="0"/>
              <a:t>vacation </a:t>
            </a:r>
            <a:r>
              <a:rPr lang="en-US" sz="2400" dirty="0" smtClean="0"/>
              <a:t>spot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A </a:t>
            </a:r>
            <a:r>
              <a:rPr lang="en-US" sz="2400" dirty="0"/>
              <a:t>dream vacation </a:t>
            </a:r>
            <a:r>
              <a:rPr lang="en-US" sz="2400" dirty="0" smtClean="0"/>
              <a:t>spot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Someone </a:t>
            </a:r>
            <a:r>
              <a:rPr lang="en-US" sz="2400" dirty="0"/>
              <a:t>who is dear to you </a:t>
            </a:r>
            <a:endParaRPr lang="en-US" sz="24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A </a:t>
            </a:r>
            <a:r>
              <a:rPr lang="en-US" sz="2400" dirty="0"/>
              <a:t>beloved </a:t>
            </a:r>
            <a:r>
              <a:rPr lang="en-US" sz="2400" dirty="0" smtClean="0"/>
              <a:t>pet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A </a:t>
            </a:r>
            <a:r>
              <a:rPr lang="en-US" sz="2400" dirty="0"/>
              <a:t>hobby you are passionate </a:t>
            </a:r>
            <a:r>
              <a:rPr lang="en-US" sz="2400" dirty="0" smtClean="0"/>
              <a:t>about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A skill you’d </a:t>
            </a:r>
            <a:r>
              <a:rPr lang="en-US" sz="2400" dirty="0"/>
              <a:t>like to </a:t>
            </a:r>
            <a:r>
              <a:rPr lang="en-US" sz="2400" dirty="0" smtClean="0"/>
              <a:t>learn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Your </a:t>
            </a:r>
            <a:r>
              <a:rPr lang="en-US" sz="2400" dirty="0"/>
              <a:t>favorite </a:t>
            </a:r>
            <a:r>
              <a:rPr lang="en-US" sz="2400" dirty="0" smtClean="0"/>
              <a:t>story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Anything </a:t>
            </a:r>
            <a:r>
              <a:rPr lang="en-US" sz="2400" dirty="0"/>
              <a:t>real or imaginary you choose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gray">
          <a:xfrm>
            <a:off x="259555" y="15240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kern="0" dirty="0" smtClean="0"/>
              <a:t>Vulnerability and Art</a:t>
            </a:r>
            <a:br>
              <a:rPr lang="en-US" kern="0" dirty="0" smtClean="0"/>
            </a:br>
            <a:r>
              <a:rPr lang="en-US" sz="2400" kern="0" dirty="0" smtClean="0">
                <a:solidFill>
                  <a:srgbClr val="00B050"/>
                </a:solidFill>
              </a:rPr>
              <a:t>Activity</a:t>
            </a:r>
            <a:endParaRPr lang="en-US" sz="2400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83514" y="1567547"/>
            <a:ext cx="17876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Specific</a:t>
            </a:r>
          </a:p>
          <a:p>
            <a:r>
              <a:rPr lang="en-US" altLang="en-US" dirty="0"/>
              <a:t>Timely</a:t>
            </a:r>
          </a:p>
          <a:p>
            <a:r>
              <a:rPr lang="en-US" altLang="en-US" dirty="0"/>
              <a:t>Objective</a:t>
            </a:r>
          </a:p>
          <a:p>
            <a:r>
              <a:rPr lang="en-US" altLang="en-US" dirty="0"/>
              <a:t>Plan to improve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610379" y="1049551"/>
            <a:ext cx="3262313" cy="36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C000"/>
                </a:solidFill>
              </a:rPr>
              <a:t>RECEPTION OF FEEDBACK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752600" y="2971800"/>
            <a:ext cx="990600" cy="457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76152" y="3572634"/>
            <a:ext cx="2133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Generic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Delayed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Subjective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No constructive suggestions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016472" y="2069306"/>
            <a:ext cx="381000" cy="25545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B050"/>
                </a:solidFill>
              </a:rPr>
              <a:t>ALTER</a:t>
            </a:r>
            <a:endParaRPr lang="en-US" altLang="en-US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7600" y="2209800"/>
            <a:ext cx="838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733800" y="3505200"/>
            <a:ext cx="91440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3"/>
          <p:cNvSpPr txBox="1">
            <a:spLocks noChangeArrowheads="1"/>
          </p:cNvSpPr>
          <p:nvPr/>
        </p:nvSpPr>
        <p:spPr bwMode="auto">
          <a:xfrm>
            <a:off x="4495800" y="1905000"/>
            <a:ext cx="1120775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B050"/>
                </a:solidFill>
              </a:rPr>
              <a:t>ACCEPT</a:t>
            </a:r>
          </a:p>
        </p:txBody>
      </p:sp>
      <p:sp>
        <p:nvSpPr>
          <p:cNvPr id="22538" name="TextBox 14"/>
          <p:cNvSpPr txBox="1">
            <a:spLocks noChangeArrowheads="1"/>
          </p:cNvSpPr>
          <p:nvPr/>
        </p:nvSpPr>
        <p:spPr bwMode="auto">
          <a:xfrm>
            <a:off x="4637088" y="4241800"/>
            <a:ext cx="923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DELAY</a:t>
            </a:r>
          </a:p>
        </p:txBody>
      </p:sp>
      <p:sp>
        <p:nvSpPr>
          <p:cNvPr id="22539" name="TextBox 18"/>
          <p:cNvSpPr txBox="1">
            <a:spLocks noChangeArrowheads="1"/>
          </p:cNvSpPr>
          <p:nvPr/>
        </p:nvSpPr>
        <p:spPr bwMode="auto">
          <a:xfrm>
            <a:off x="6002338" y="1900238"/>
            <a:ext cx="1312862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B050"/>
                </a:solidFill>
              </a:rPr>
              <a:t>PROCESS</a:t>
            </a:r>
          </a:p>
        </p:txBody>
      </p:sp>
      <p:sp>
        <p:nvSpPr>
          <p:cNvPr id="22540" name="TextBox 19"/>
          <p:cNvSpPr txBox="1">
            <a:spLocks noChangeArrowheads="1"/>
          </p:cNvSpPr>
          <p:nvPr/>
        </p:nvSpPr>
        <p:spPr bwMode="auto">
          <a:xfrm>
            <a:off x="7591425" y="1893888"/>
            <a:ext cx="1171575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B050"/>
                </a:solidFill>
              </a:rPr>
              <a:t>CHANGE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692775" y="2001838"/>
            <a:ext cx="250825" cy="176212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7292975" y="1981200"/>
            <a:ext cx="250825" cy="176213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543" name="TextBox 22"/>
          <p:cNvSpPr txBox="1">
            <a:spLocks noChangeArrowheads="1"/>
          </p:cNvSpPr>
          <p:nvPr/>
        </p:nvSpPr>
        <p:spPr bwMode="auto">
          <a:xfrm>
            <a:off x="307575" y="1048519"/>
            <a:ext cx="2723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FFC000"/>
                </a:solidFill>
              </a:rPr>
              <a:t>GIVING OF FEEDBACK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7088" y="3810000"/>
            <a:ext cx="718466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x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6073" y="101879"/>
            <a:ext cx="3237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ALTER</a:t>
            </a:r>
            <a:r>
              <a:rPr lang="en-US" sz="3200" b="1" dirty="0" smtClean="0">
                <a:solidFill>
                  <a:schemeClr val="bg1"/>
                </a:solidFill>
              </a:rPr>
              <a:t> Framework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3009" y="1447800"/>
            <a:ext cx="2769394" cy="4154984"/>
          </a:xfrm>
        </p:spPr>
        <p:txBody>
          <a:bodyPr/>
          <a:lstStyle/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A</a:t>
            </a:r>
            <a:r>
              <a:rPr lang="en-US" sz="4000" dirty="0" smtClean="0">
                <a:solidFill>
                  <a:srgbClr val="00B050"/>
                </a:solidFill>
              </a:rPr>
              <a:t> - Ask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L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Listen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T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Thank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E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Examine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R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Respond</a:t>
            </a:r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ALTER</a:t>
            </a:r>
            <a:r>
              <a:rPr lang="en-US" dirty="0" err="1"/>
              <a:t>ing</a:t>
            </a:r>
            <a:r>
              <a:rPr lang="en-US" dirty="0"/>
              <a:t> 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14087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Self-assessment alone is not reliable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641" t="33679" r="36842" b="25973"/>
          <a:stretch/>
        </p:blipFill>
        <p:spPr>
          <a:xfrm>
            <a:off x="1524000" y="1447800"/>
            <a:ext cx="5410200" cy="39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 smtClean="0">
                <a:solidFill>
                  <a:srgbClr val="00B050"/>
                </a:solidFill>
              </a:rPr>
              <a:t>Ask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16" t="35693" r="42307" b="27384"/>
          <a:stretch/>
        </p:blipFill>
        <p:spPr>
          <a:xfrm>
            <a:off x="2374106" y="13716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 smtClean="0">
                <a:solidFill>
                  <a:srgbClr val="00B050"/>
                </a:solidFill>
              </a:rPr>
              <a:t>Ask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44" t="37643" r="39476" b="28358"/>
          <a:stretch/>
        </p:blipFill>
        <p:spPr>
          <a:xfrm>
            <a:off x="1993106" y="1600200"/>
            <a:ext cx="5029200" cy="38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What is beneath the surface?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73" y="1600200"/>
            <a:ext cx="704426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 smtClean="0">
                <a:solidFill>
                  <a:srgbClr val="00B050"/>
                </a:solidFill>
              </a:rPr>
              <a:t>Ask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sz="2800" dirty="0" smtClean="0"/>
              <a:t>Different Types of Feedback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33" t="389" r="15804"/>
          <a:stretch/>
        </p:blipFill>
        <p:spPr>
          <a:xfrm>
            <a:off x="1453057" y="1391874"/>
            <a:ext cx="2514600" cy="21597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82" t="2778" r="43750" b="22859"/>
          <a:stretch/>
        </p:blipFill>
        <p:spPr>
          <a:xfrm>
            <a:off x="5029200" y="1395975"/>
            <a:ext cx="2765619" cy="21515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357" y="3810000"/>
            <a:ext cx="3594698" cy="202763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396998"/>
            <a:ext cx="8239125" cy="43088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00B050"/>
                </a:solidFill>
              </a:rPr>
              <a:t>Appreciation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Different Types of Feedback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76" y="2523210"/>
            <a:ext cx="5328459" cy="3028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28800"/>
            <a:ext cx="2910771" cy="38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434330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Recognize a </a:t>
            </a:r>
            <a:r>
              <a:rPr lang="en-US" dirty="0"/>
              <a:t>p</a:t>
            </a:r>
            <a:r>
              <a:rPr lang="en-US" dirty="0" smtClean="0"/>
              <a:t>aradigm </a:t>
            </a:r>
            <a:r>
              <a:rPr lang="en-US" dirty="0"/>
              <a:t>s</a:t>
            </a:r>
            <a:r>
              <a:rPr lang="en-US" dirty="0" smtClean="0"/>
              <a:t>hift in feedback</a:t>
            </a:r>
          </a:p>
          <a:p>
            <a:r>
              <a:rPr lang="en-US" dirty="0" smtClean="0"/>
              <a:t> List </a:t>
            </a:r>
            <a:r>
              <a:rPr lang="en-US" dirty="0"/>
              <a:t>common </a:t>
            </a:r>
            <a:r>
              <a:rPr lang="en-US" dirty="0" smtClean="0"/>
              <a:t>barriers and recognize </a:t>
            </a:r>
            <a:r>
              <a:rPr lang="en-US" dirty="0"/>
              <a:t>common psychological reactions when feedback is received</a:t>
            </a:r>
          </a:p>
          <a:p>
            <a:r>
              <a:rPr lang="en-US" dirty="0" smtClean="0"/>
              <a:t> Demonstrate </a:t>
            </a:r>
            <a:r>
              <a:rPr lang="en-US" dirty="0"/>
              <a:t>desirable methods to accept and process feedback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Different Types of Feedback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86000"/>
            <a:ext cx="3683780" cy="3320500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65527" y="1600200"/>
            <a:ext cx="8239125" cy="43088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00B050"/>
                </a:solidFill>
              </a:rPr>
              <a:t>Coaching</a:t>
            </a:r>
          </a:p>
        </p:txBody>
      </p:sp>
    </p:spTree>
    <p:extLst>
      <p:ext uri="{BB962C8B-B14F-4D97-AF65-F5344CB8AC3E}">
        <p14:creationId xmlns:p14="http://schemas.microsoft.com/office/powerpoint/2010/main" val="8469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143" y="1464050"/>
            <a:ext cx="8239125" cy="43088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00B050"/>
                </a:solidFill>
              </a:rPr>
              <a:t>Evaluation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Different Types of Feedback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05" y="2225512"/>
            <a:ext cx="5181600" cy="3289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007" t="478" r="2574" b="-478"/>
          <a:stretch/>
        </p:blipFill>
        <p:spPr>
          <a:xfrm>
            <a:off x="1862475" y="2225512"/>
            <a:ext cx="5264864" cy="330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30" t="37722" r="33404" b="32777"/>
          <a:stretch/>
        </p:blipFill>
        <p:spPr>
          <a:xfrm>
            <a:off x="762000" y="1676400"/>
            <a:ext cx="7711440" cy="3505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>
                <a:solidFill>
                  <a:srgbClr val="00B050"/>
                </a:solidFill>
              </a:rPr>
              <a:t>Ask</a:t>
            </a:r>
            <a:r>
              <a:rPr lang="en-US" sz="2800" dirty="0" err="1" smtClean="0"/>
              <a:t>Types</a:t>
            </a:r>
            <a:r>
              <a:rPr lang="en-US" sz="2800" dirty="0" smtClean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>Feedback - Review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38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/>
              <a:t>Getting Your Wires </a:t>
            </a:r>
            <a:r>
              <a:rPr lang="en-US" sz="2800" dirty="0" smtClean="0"/>
              <a:t>Crossed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20" t="22095" r="26190" b="20763"/>
          <a:stretch/>
        </p:blipFill>
        <p:spPr>
          <a:xfrm>
            <a:off x="1409192" y="1600200"/>
            <a:ext cx="6194266" cy="3937033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 bwMode="gray">
          <a:xfrm>
            <a:off x="1344025" y="1295400"/>
            <a:ext cx="6324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39441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Seeing Clearly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87" t="14476" r="27618" b="18476"/>
          <a:stretch/>
        </p:blipFill>
        <p:spPr>
          <a:xfrm>
            <a:off x="1869281" y="1752600"/>
            <a:ext cx="5276850" cy="38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Blind Spots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09" t="17064" r="29524" b="10555"/>
          <a:stretch/>
        </p:blipFill>
        <p:spPr>
          <a:xfrm>
            <a:off x="1955006" y="1371600"/>
            <a:ext cx="5105400" cy="40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Misconceptions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99" t="28191" r="31303" b="23047"/>
          <a:stretch/>
        </p:blipFill>
        <p:spPr>
          <a:xfrm>
            <a:off x="1220151" y="1447800"/>
            <a:ext cx="65751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3997056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sz="1800" dirty="0" smtClean="0"/>
              <a:t>Recall </a:t>
            </a:r>
            <a:r>
              <a:rPr lang="en-US" sz="1800" dirty="0"/>
              <a:t>the best Appreciation Feedback you have ever received...did it contain the </a:t>
            </a:r>
            <a:r>
              <a:rPr lang="en-US" sz="1800" dirty="0" smtClean="0"/>
              <a:t>elements </a:t>
            </a:r>
            <a:r>
              <a:rPr lang="en-US" sz="1800" dirty="0"/>
              <a:t>of Quality</a:t>
            </a:r>
            <a:r>
              <a:rPr lang="en-US" sz="1800" dirty="0" smtClean="0"/>
              <a:t>?</a:t>
            </a:r>
          </a:p>
          <a:p>
            <a:pPr marL="461963" lvl="1" indent="0">
              <a:buNone/>
            </a:pPr>
            <a:r>
              <a:rPr lang="en-US" sz="1200" dirty="0" smtClean="0"/>
              <a:t>- </a:t>
            </a:r>
            <a:r>
              <a:rPr lang="en-US" sz="1800" dirty="0"/>
              <a:t>Was it specific</a:t>
            </a:r>
            <a:r>
              <a:rPr lang="en-US" sz="1800" dirty="0" smtClean="0"/>
              <a:t>?</a:t>
            </a:r>
            <a:endParaRPr lang="en-US" sz="1200" dirty="0" smtClean="0"/>
          </a:p>
          <a:p>
            <a:pPr marL="461963" lvl="1" indent="0">
              <a:buNone/>
            </a:pPr>
            <a:r>
              <a:rPr lang="en-US" sz="1200" dirty="0" smtClean="0"/>
              <a:t>- </a:t>
            </a:r>
            <a:r>
              <a:rPr lang="en-US" sz="1800" dirty="0" smtClean="0"/>
              <a:t>Was </a:t>
            </a:r>
            <a:r>
              <a:rPr lang="en-US" sz="1800" dirty="0"/>
              <a:t>it expressed in a way that you valued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/>
              <a:t>Was it authentic/sincere</a:t>
            </a:r>
            <a:r>
              <a:rPr lang="en-US" sz="1800" dirty="0" smtClean="0"/>
              <a:t>?</a:t>
            </a:r>
          </a:p>
          <a:p>
            <a:pPr marL="0" indent="0">
              <a:buNone/>
            </a:pPr>
            <a:r>
              <a:rPr lang="en-US" sz="1800" dirty="0" smtClean="0"/>
              <a:t>2</a:t>
            </a:r>
            <a:r>
              <a:rPr lang="en-US" sz="1800" dirty="0"/>
              <a:t>) When have you avoided Evaluation?  </a:t>
            </a:r>
            <a:r>
              <a:rPr lang="en-US" sz="1800" dirty="0" smtClean="0"/>
              <a:t>How did you receive coaching </a:t>
            </a:r>
            <a:r>
              <a:rPr lang="en-US" sz="1800" dirty="0"/>
              <a:t>as a result of your avoidance</a:t>
            </a:r>
            <a:r>
              <a:rPr lang="en-US" sz="1800" dirty="0" smtClean="0"/>
              <a:t>?</a:t>
            </a:r>
          </a:p>
          <a:p>
            <a:pPr marL="0" indent="0">
              <a:buNone/>
            </a:pPr>
            <a:r>
              <a:rPr lang="en-US" sz="1800" dirty="0" smtClean="0"/>
              <a:t>3) What was the most painful Blind-Spot that was ever revealed to you?</a:t>
            </a:r>
          </a:p>
          <a:p>
            <a:pPr marL="0" indent="0" algn="ctr">
              <a:buNone/>
            </a:pPr>
            <a:r>
              <a:rPr lang="en-US" sz="1800" dirty="0" smtClean="0"/>
              <a:t>Share with your partner...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LTER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Ask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00B050"/>
                </a:solidFill>
              </a:rPr>
              <a:t>Activity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3009" y="1447800"/>
            <a:ext cx="2769394" cy="4154984"/>
          </a:xfrm>
        </p:spPr>
        <p:txBody>
          <a:bodyPr/>
          <a:lstStyle/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A</a:t>
            </a:r>
            <a:r>
              <a:rPr lang="en-US" sz="3500" dirty="0" smtClean="0">
                <a:solidFill>
                  <a:srgbClr val="00B050"/>
                </a:solidFill>
              </a:rPr>
              <a:t> </a:t>
            </a:r>
            <a:r>
              <a:rPr lang="en-US" sz="3500" dirty="0" smtClean="0"/>
              <a:t>- Ask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L - Listen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T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Thank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E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Examine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R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Respond</a:t>
            </a:r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ALTER</a:t>
            </a:r>
            <a:r>
              <a:rPr lang="en-US" dirty="0" err="1"/>
              <a:t>ing</a:t>
            </a:r>
            <a:r>
              <a:rPr lang="en-US" dirty="0"/>
              <a:t> 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9017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76400"/>
            <a:ext cx="8239125" cy="3795911"/>
          </a:xfrm>
        </p:spPr>
        <p:txBody>
          <a:bodyPr/>
          <a:lstStyle/>
          <a:p>
            <a:pPr>
              <a:spcBef>
                <a:spcPts val="2000"/>
              </a:spcBef>
              <a:spcAft>
                <a:spcPts val="1200"/>
              </a:spcAft>
            </a:pPr>
            <a:r>
              <a:rPr lang="en-US" dirty="0" smtClean="0"/>
              <a:t>Completing sentences</a:t>
            </a:r>
          </a:p>
          <a:p>
            <a:pPr>
              <a:spcBef>
                <a:spcPts val="2000"/>
              </a:spcBef>
              <a:spcAft>
                <a:spcPts val="1200"/>
              </a:spcAft>
            </a:pPr>
            <a:r>
              <a:rPr lang="en-US" dirty="0" smtClean="0"/>
              <a:t>Interrupting</a:t>
            </a:r>
          </a:p>
          <a:p>
            <a:pPr>
              <a:spcBef>
                <a:spcPts val="2000"/>
              </a:spcBef>
              <a:spcAft>
                <a:spcPts val="1200"/>
              </a:spcAft>
            </a:pPr>
            <a:r>
              <a:rPr lang="en-US" dirty="0" smtClean="0"/>
              <a:t>Hijacking (including ‘me too’ stories)</a:t>
            </a:r>
          </a:p>
          <a:p>
            <a:pPr>
              <a:spcBef>
                <a:spcPts val="2000"/>
              </a:spcBef>
              <a:spcAft>
                <a:spcPts val="1200"/>
              </a:spcAft>
            </a:pPr>
            <a:r>
              <a:rPr lang="en-US" dirty="0" smtClean="0"/>
              <a:t>Planning response</a:t>
            </a:r>
          </a:p>
          <a:p>
            <a:pPr>
              <a:spcBef>
                <a:spcPts val="2000"/>
              </a:spcBef>
              <a:spcAft>
                <a:spcPts val="1200"/>
              </a:spcAft>
            </a:pPr>
            <a:r>
              <a:rPr lang="en-US" dirty="0" smtClean="0"/>
              <a:t>Impatiently waiting for your turn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 bwMode="gray">
          <a:xfrm>
            <a:off x="476250" y="2730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kern="0" dirty="0" smtClean="0"/>
              <a:t>A</a:t>
            </a:r>
            <a:r>
              <a:rPr lang="en-US" kern="0" dirty="0" smtClean="0">
                <a:solidFill>
                  <a:srgbClr val="00B050"/>
                </a:solidFill>
              </a:rPr>
              <a:t>L</a:t>
            </a:r>
            <a:r>
              <a:rPr lang="en-US" kern="0" dirty="0" smtClean="0"/>
              <a:t>TER</a:t>
            </a:r>
            <a:r>
              <a:rPr lang="en-US" kern="0" dirty="0" smtClean="0">
                <a:solidFill>
                  <a:srgbClr val="00B050"/>
                </a:solidFill>
              </a:rPr>
              <a:t> </a:t>
            </a:r>
            <a:r>
              <a:rPr lang="en-US" kern="0" dirty="0" smtClean="0"/>
              <a:t>– </a:t>
            </a:r>
            <a:r>
              <a:rPr lang="en-US" kern="0" dirty="0" smtClean="0">
                <a:solidFill>
                  <a:srgbClr val="00B050"/>
                </a:solidFill>
              </a:rPr>
              <a:t>Listen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2800" kern="0" dirty="0" smtClean="0"/>
              <a:t>Common Problems with Listening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170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0238" y="304800"/>
            <a:ext cx="8285162" cy="9302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altLang="en-US" kern="0" dirty="0" smtClean="0"/>
              <a:t>Communication</a:t>
            </a:r>
            <a:br>
              <a:rPr lang="en-US" altLang="en-US" kern="0" dirty="0" smtClean="0"/>
            </a:br>
            <a:r>
              <a:rPr lang="en-US" altLang="en-US" sz="2400" kern="0" dirty="0" smtClean="0">
                <a:solidFill>
                  <a:srgbClr val="00B050"/>
                </a:solidFill>
              </a:rPr>
              <a:t>Activity</a:t>
            </a:r>
            <a:endParaRPr lang="en-US" altLang="en-US" kern="0" dirty="0" smtClean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238" y="1828800"/>
            <a:ext cx="8132762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 up your sheet of paper and hold it in front of you.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 your eyes and follow my directions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 your sheet of paper in half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 off the upper right-hand corner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Fold it in half again and tear off the upper left hand corner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Fold it in half again and now tear off the lower right- hand corner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open your eyes, and let’s see what you have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009" t="34130" r="36861" b="34471"/>
          <a:stretch/>
        </p:blipFill>
        <p:spPr>
          <a:xfrm>
            <a:off x="1350376" y="1676400"/>
            <a:ext cx="6619460" cy="3806189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 bwMode="gray">
          <a:xfrm>
            <a:off x="476250" y="2730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kern="0" dirty="0"/>
              <a:t>A</a:t>
            </a:r>
            <a:r>
              <a:rPr lang="en-US" kern="0" dirty="0">
                <a:solidFill>
                  <a:srgbClr val="00B050"/>
                </a:solidFill>
              </a:rPr>
              <a:t>L</a:t>
            </a:r>
            <a:r>
              <a:rPr lang="en-US" kern="0" dirty="0"/>
              <a:t>TER</a:t>
            </a:r>
            <a:r>
              <a:rPr lang="en-US" kern="0" dirty="0">
                <a:solidFill>
                  <a:srgbClr val="00B050"/>
                </a:solidFill>
              </a:rPr>
              <a:t> </a:t>
            </a:r>
            <a:r>
              <a:rPr lang="en-US" kern="0" dirty="0"/>
              <a:t>– </a:t>
            </a:r>
            <a:r>
              <a:rPr lang="en-US" kern="0" dirty="0">
                <a:solidFill>
                  <a:srgbClr val="00B050"/>
                </a:solidFill>
              </a:rPr>
              <a:t>Listen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2800" dirty="0" smtClean="0"/>
              <a:t>Avoid </a:t>
            </a:r>
            <a:r>
              <a:rPr lang="en-US" sz="2800" dirty="0"/>
              <a:t>behaviors that prevent you from listening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919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571" t="33016" r="36508" b="26349"/>
          <a:stretch/>
        </p:blipFill>
        <p:spPr>
          <a:xfrm>
            <a:off x="1840706" y="1600200"/>
            <a:ext cx="5638800" cy="410094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 bwMode="gray">
          <a:xfrm>
            <a:off x="476250" y="2730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kern="0" dirty="0" smtClean="0">
                <a:solidFill>
                  <a:srgbClr val="00B050"/>
                </a:solidFill>
              </a:rPr>
              <a:t>ALTER </a:t>
            </a:r>
            <a:r>
              <a:rPr lang="en-US" kern="0" dirty="0" smtClean="0"/>
              <a:t>– Listen</a:t>
            </a:r>
            <a:br>
              <a:rPr lang="en-US" kern="0" dirty="0" smtClean="0"/>
            </a:br>
            <a:r>
              <a:rPr lang="en-US" sz="2800" kern="0" dirty="0" smtClean="0"/>
              <a:t>Common Problems with Listening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607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2590800"/>
            <a:ext cx="8239125" cy="538609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dirty="0" smtClean="0"/>
              <a:t>Scripted Role Play</a:t>
            </a:r>
            <a:endParaRPr lang="en-US" sz="35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gray">
          <a:xfrm>
            <a:off x="476250" y="2730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dirty="0"/>
              <a:t>ALT</a:t>
            </a:r>
            <a:r>
              <a:rPr lang="en-US" dirty="0">
                <a:solidFill>
                  <a:srgbClr val="00B050"/>
                </a:solidFill>
              </a:rPr>
              <a:t>E</a:t>
            </a:r>
            <a:r>
              <a:rPr lang="en-US" dirty="0"/>
              <a:t>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Examine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2800" kern="0" dirty="0" smtClean="0">
                <a:solidFill>
                  <a:srgbClr val="00B050"/>
                </a:solidFill>
              </a:rPr>
              <a:t>Activity</a:t>
            </a:r>
            <a:endParaRPr lang="en-US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3009" y="1447800"/>
            <a:ext cx="2769394" cy="4154984"/>
          </a:xfrm>
        </p:spPr>
        <p:txBody>
          <a:bodyPr/>
          <a:lstStyle/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A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3500" dirty="0" smtClean="0"/>
              <a:t>- Ask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L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Listen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T</a:t>
            </a:r>
            <a:r>
              <a:rPr lang="en-US" sz="4000" dirty="0" smtClean="0">
                <a:solidFill>
                  <a:srgbClr val="00B050"/>
                </a:solidFill>
              </a:rPr>
              <a:t> - Thank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E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Examine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R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Respond</a:t>
            </a:r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ALTER</a:t>
            </a:r>
            <a:r>
              <a:rPr lang="en-US" dirty="0" err="1"/>
              <a:t>ing</a:t>
            </a:r>
            <a:r>
              <a:rPr lang="en-US" dirty="0"/>
              <a:t> 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20008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4918" y="1371600"/>
            <a:ext cx="3545575" cy="42192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</a:t>
            </a:r>
            <a:r>
              <a:rPr lang="en-US" dirty="0">
                <a:solidFill>
                  <a:srgbClr val="00B050"/>
                </a:solidFill>
              </a:rPr>
              <a:t>T</a:t>
            </a:r>
            <a:r>
              <a:rPr lang="en-US" dirty="0"/>
              <a:t>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Thank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See feedback as a gift</a:t>
            </a:r>
          </a:p>
        </p:txBody>
      </p:sp>
    </p:spTree>
    <p:extLst>
      <p:ext uri="{BB962C8B-B14F-4D97-AF65-F5344CB8AC3E}">
        <p14:creationId xmlns:p14="http://schemas.microsoft.com/office/powerpoint/2010/main" val="31100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2955553"/>
          </a:xfrm>
        </p:spPr>
        <p:txBody>
          <a:bodyPr/>
          <a:lstStyle/>
          <a:p>
            <a:r>
              <a:rPr lang="en-US" dirty="0" smtClean="0"/>
              <a:t>Provides positive reinforcement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More feedback during current interaction</a:t>
            </a:r>
          </a:p>
          <a:p>
            <a:r>
              <a:rPr lang="en-US" dirty="0" smtClean="0"/>
              <a:t>Encourages future feedback</a:t>
            </a:r>
          </a:p>
          <a:p>
            <a:r>
              <a:rPr lang="en-US" dirty="0" smtClean="0"/>
              <a:t>Has to be authentic</a:t>
            </a: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gray">
          <a:xfrm>
            <a:off x="476250" y="2730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dirty="0"/>
              <a:t>AL</a:t>
            </a:r>
            <a:r>
              <a:rPr lang="en-US" dirty="0">
                <a:solidFill>
                  <a:srgbClr val="00B050"/>
                </a:solidFill>
              </a:rPr>
              <a:t>T</a:t>
            </a:r>
            <a:r>
              <a:rPr lang="en-US" dirty="0"/>
              <a:t>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 smtClean="0">
                <a:solidFill>
                  <a:srgbClr val="00B050"/>
                </a:solidFill>
              </a:rPr>
              <a:t>Thank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2371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</a:t>
            </a:r>
            <a:r>
              <a:rPr lang="en-US" dirty="0">
                <a:solidFill>
                  <a:srgbClr val="00B050"/>
                </a:solidFill>
              </a:rPr>
              <a:t>T</a:t>
            </a:r>
            <a:r>
              <a:rPr lang="en-US" dirty="0"/>
              <a:t>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Thank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Benefits of Gratitude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5538651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http://happierhuman.com/benefits-of-gratitude/</a:t>
            </a:r>
          </a:p>
        </p:txBody>
      </p:sp>
      <p:pic>
        <p:nvPicPr>
          <p:cNvPr id="2050" name="Picture 2" descr="Health Benefits of Gratitude: Improved Sleep, Fitness, Mental Health, and Mo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510" r="32"/>
          <a:stretch/>
        </p:blipFill>
        <p:spPr bwMode="auto">
          <a:xfrm>
            <a:off x="436354" y="1747837"/>
            <a:ext cx="814270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5715000"/>
            <a:ext cx="800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http://www.forbes.com/sites/amymorin/2014/11/23/7-scientifically-proven-benefits-of-gratitude-that-will-motivate-you-to-give-thanks-year-round/#369aa6826800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36354" y="2286000"/>
            <a:ext cx="2133600" cy="7620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71600" y="3281412"/>
            <a:ext cx="2743200" cy="3810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4345365"/>
            <a:ext cx="1925846" cy="202431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405" y="1198958"/>
            <a:ext cx="4876800" cy="45160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56678"/>
            <a:ext cx="8367713" cy="1012825"/>
          </a:xfrm>
        </p:spPr>
        <p:txBody>
          <a:bodyPr/>
          <a:lstStyle/>
          <a:p>
            <a:r>
              <a:rPr lang="en-US" dirty="0"/>
              <a:t>AL</a:t>
            </a:r>
            <a:r>
              <a:rPr lang="en-US" dirty="0">
                <a:solidFill>
                  <a:srgbClr val="00B050"/>
                </a:solidFill>
              </a:rPr>
              <a:t>T</a:t>
            </a:r>
            <a:r>
              <a:rPr lang="en-US" dirty="0"/>
              <a:t>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Thank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Benefits of Gratitude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5715000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http://happierhuman.com/benefits-of-gratitude/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074018" y="4868962"/>
            <a:ext cx="842962" cy="3048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086225" y="2438400"/>
            <a:ext cx="842962" cy="3048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867398" y="3355585"/>
            <a:ext cx="609601" cy="26395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173018" y="3651226"/>
            <a:ext cx="685800" cy="3810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897074" y="5181600"/>
            <a:ext cx="596220" cy="3810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397919" y="3373046"/>
            <a:ext cx="842962" cy="3048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24511" y="4570909"/>
            <a:ext cx="568783" cy="34595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495498" y="4570909"/>
            <a:ext cx="676701" cy="272356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885899" y="5176951"/>
            <a:ext cx="609600" cy="3862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500998" y="5171926"/>
            <a:ext cx="600501" cy="37369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-6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3" y="2010513"/>
            <a:ext cx="1702971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06" y="2010513"/>
            <a:ext cx="1719243" cy="25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3009" y="1447800"/>
            <a:ext cx="2769394" cy="4154984"/>
          </a:xfrm>
        </p:spPr>
        <p:txBody>
          <a:bodyPr/>
          <a:lstStyle/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A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3500" dirty="0" smtClean="0"/>
              <a:t>- Ask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L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Listen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T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3500" dirty="0" smtClean="0"/>
              <a:t>- Thank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E</a:t>
            </a:r>
            <a:r>
              <a:rPr lang="en-US" sz="4000" dirty="0" smtClean="0">
                <a:solidFill>
                  <a:srgbClr val="00B050"/>
                </a:solidFill>
              </a:rPr>
              <a:t> - Examine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R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Respond</a:t>
            </a:r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ALTER</a:t>
            </a:r>
            <a:r>
              <a:rPr lang="en-US" dirty="0" err="1"/>
              <a:t>ing</a:t>
            </a:r>
            <a:r>
              <a:rPr lang="en-US" dirty="0"/>
              <a:t> 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40558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850" y="120650"/>
            <a:ext cx="8367713" cy="1012825"/>
          </a:xfrm>
        </p:spPr>
        <p:txBody>
          <a:bodyPr/>
          <a:lstStyle/>
          <a:p>
            <a:r>
              <a:rPr lang="en-US" dirty="0" smtClean="0"/>
              <a:t>ALT</a:t>
            </a:r>
            <a:r>
              <a:rPr lang="en-US" dirty="0" smtClean="0">
                <a:solidFill>
                  <a:srgbClr val="00B050"/>
                </a:solidFill>
              </a:rPr>
              <a:t>E</a:t>
            </a:r>
            <a:r>
              <a:rPr lang="en-US" dirty="0" smtClean="0"/>
              <a:t>R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00B050"/>
                </a:solidFill>
              </a:rPr>
              <a:t>Examine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Barriers to Accepting Feedback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926306" y="2209800"/>
            <a:ext cx="716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Relationship between giver and receiver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Belief about intent of feedback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Intrinsic desire to improve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10356" y="1557248"/>
            <a:ext cx="1787669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Specific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Timely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Objective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Plan to improve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617433" y="931282"/>
            <a:ext cx="3262313" cy="36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C000"/>
                </a:solidFill>
              </a:rPr>
              <a:t>RECEPTION OF FEEDBACK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752600" y="2971800"/>
            <a:ext cx="990600" cy="457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310356" y="3642347"/>
            <a:ext cx="2432844" cy="1477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Generic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Delayed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Subjective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No </a:t>
            </a:r>
            <a:r>
              <a:rPr lang="en-US" altLang="en-US" sz="1800" dirty="0">
                <a:solidFill>
                  <a:schemeClr val="bg1"/>
                </a:solidFill>
              </a:rPr>
              <a:t>constructive </a:t>
            </a:r>
            <a:r>
              <a:rPr lang="en-US" altLang="en-US" sz="1800" dirty="0" smtClean="0">
                <a:solidFill>
                  <a:schemeClr val="bg1"/>
                </a:solidFill>
              </a:rPr>
              <a:t>suggestions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048000" y="1574988"/>
            <a:ext cx="381000" cy="40318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</a:rPr>
              <a:t>BARRIERS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7600" y="2209800"/>
            <a:ext cx="838200" cy="914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733800" y="3505200"/>
            <a:ext cx="914400" cy="8382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3"/>
          <p:cNvSpPr txBox="1">
            <a:spLocks noChangeArrowheads="1"/>
          </p:cNvSpPr>
          <p:nvPr/>
        </p:nvSpPr>
        <p:spPr bwMode="auto">
          <a:xfrm>
            <a:off x="4495800" y="1905000"/>
            <a:ext cx="1120775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ACCEPT</a:t>
            </a:r>
          </a:p>
        </p:txBody>
      </p:sp>
      <p:sp>
        <p:nvSpPr>
          <p:cNvPr id="22538" name="TextBox 14"/>
          <p:cNvSpPr txBox="1">
            <a:spLocks noChangeArrowheads="1"/>
          </p:cNvSpPr>
          <p:nvPr/>
        </p:nvSpPr>
        <p:spPr bwMode="auto">
          <a:xfrm>
            <a:off x="4637088" y="4241800"/>
            <a:ext cx="923925" cy="92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DENY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DELAY</a:t>
            </a:r>
          </a:p>
        </p:txBody>
      </p:sp>
      <p:sp>
        <p:nvSpPr>
          <p:cNvPr id="22539" name="TextBox 18"/>
          <p:cNvSpPr txBox="1">
            <a:spLocks noChangeArrowheads="1"/>
          </p:cNvSpPr>
          <p:nvPr/>
        </p:nvSpPr>
        <p:spPr bwMode="auto">
          <a:xfrm>
            <a:off x="6002338" y="1900238"/>
            <a:ext cx="1312862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22540" name="TextBox 19"/>
          <p:cNvSpPr txBox="1">
            <a:spLocks noChangeArrowheads="1"/>
          </p:cNvSpPr>
          <p:nvPr/>
        </p:nvSpPr>
        <p:spPr bwMode="auto">
          <a:xfrm>
            <a:off x="7591425" y="1893888"/>
            <a:ext cx="1171575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CHANGE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692775" y="2001838"/>
            <a:ext cx="250825" cy="176212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7292975" y="1981200"/>
            <a:ext cx="250825" cy="176213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543" name="TextBox 22"/>
          <p:cNvSpPr txBox="1">
            <a:spLocks noChangeArrowheads="1"/>
          </p:cNvSpPr>
          <p:nvPr/>
        </p:nvSpPr>
        <p:spPr bwMode="auto">
          <a:xfrm>
            <a:off x="248443" y="942976"/>
            <a:ext cx="3008313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C000"/>
                </a:solidFill>
              </a:rPr>
              <a:t>GIVING OF FEEDBACK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7377" y="101879"/>
            <a:ext cx="37945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Traditional Framework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</a:t>
            </a:r>
            <a:r>
              <a:rPr lang="en-US" dirty="0">
                <a:solidFill>
                  <a:srgbClr val="00B050"/>
                </a:solidFill>
              </a:rPr>
              <a:t>E</a:t>
            </a:r>
            <a:r>
              <a:rPr lang="en-US" dirty="0"/>
              <a:t>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Examine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Commit to finding the truth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520" t="41355" r="36720" b="25846"/>
          <a:stretch/>
        </p:blipFill>
        <p:spPr>
          <a:xfrm>
            <a:off x="1535906" y="1600200"/>
            <a:ext cx="594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241" t="33142" r="28689" b="24891"/>
          <a:stretch/>
        </p:blipFill>
        <p:spPr>
          <a:xfrm>
            <a:off x="1600200" y="1600200"/>
            <a:ext cx="5231606" cy="3912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850" y="120650"/>
            <a:ext cx="8367713" cy="1012825"/>
          </a:xfrm>
        </p:spPr>
        <p:txBody>
          <a:bodyPr/>
          <a:lstStyle/>
          <a:p>
            <a:r>
              <a:rPr lang="en-US" dirty="0"/>
              <a:t>ALT</a:t>
            </a:r>
            <a:r>
              <a:rPr lang="en-US" dirty="0">
                <a:solidFill>
                  <a:srgbClr val="00B050"/>
                </a:solidFill>
              </a:rPr>
              <a:t>E</a:t>
            </a:r>
            <a:r>
              <a:rPr lang="en-US" dirty="0"/>
              <a:t>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Examine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Be aware of influences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850" y="120650"/>
            <a:ext cx="8367713" cy="1012825"/>
          </a:xfrm>
        </p:spPr>
        <p:txBody>
          <a:bodyPr/>
          <a:lstStyle/>
          <a:p>
            <a:r>
              <a:rPr lang="en-US" dirty="0"/>
              <a:t>ALT</a:t>
            </a:r>
            <a:r>
              <a:rPr lang="en-US" dirty="0">
                <a:solidFill>
                  <a:srgbClr val="00B050"/>
                </a:solidFill>
              </a:rPr>
              <a:t>E</a:t>
            </a:r>
            <a:r>
              <a:rPr lang="en-US" dirty="0"/>
              <a:t>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Examine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00B050"/>
                </a:solidFill>
              </a:rPr>
              <a:t>Handout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3506" y="2438400"/>
            <a:ext cx="6248400" cy="105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Worksheet Guide for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Examining Feedback</a:t>
            </a:r>
            <a:endParaRPr lang="en-US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3008" y="1447800"/>
            <a:ext cx="3201591" cy="4770537"/>
          </a:xfrm>
        </p:spPr>
        <p:txBody>
          <a:bodyPr/>
          <a:lstStyle/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A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3500" dirty="0" smtClean="0"/>
              <a:t>- Ask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L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Listen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T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3500" dirty="0" smtClean="0"/>
              <a:t>- Thank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E</a:t>
            </a:r>
            <a:r>
              <a:rPr lang="en-US" sz="3500" dirty="0" smtClean="0"/>
              <a:t> - Examine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R</a:t>
            </a:r>
            <a:r>
              <a:rPr lang="en-US" sz="4000" dirty="0" smtClean="0">
                <a:solidFill>
                  <a:srgbClr val="00B050"/>
                </a:solidFill>
              </a:rPr>
              <a:t> - Respond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ALTER</a:t>
            </a:r>
            <a:r>
              <a:rPr lang="en-US" dirty="0" err="1"/>
              <a:t>ing</a:t>
            </a:r>
            <a:r>
              <a:rPr lang="en-US" dirty="0"/>
              <a:t> 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25584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053" y="1524000"/>
            <a:ext cx="4101306" cy="41013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</a:t>
            </a:r>
            <a:r>
              <a:rPr lang="en-US" dirty="0">
                <a:solidFill>
                  <a:srgbClr val="00B050"/>
                </a:solidFill>
              </a:rPr>
              <a:t>R </a:t>
            </a:r>
            <a:r>
              <a:rPr lang="en-US" dirty="0"/>
              <a:t>– </a:t>
            </a:r>
            <a:r>
              <a:rPr lang="en-US" dirty="0" smtClean="0">
                <a:solidFill>
                  <a:srgbClr val="00B050"/>
                </a:solidFill>
              </a:rPr>
              <a:t>Respond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Make 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41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33264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Share Feedback with a mentor or an accountability partner.  </a:t>
            </a:r>
          </a:p>
          <a:p>
            <a:pPr marL="0" indent="0">
              <a:buNone/>
            </a:pPr>
            <a:r>
              <a:rPr lang="en-US" dirty="0" smtClean="0"/>
              <a:t>Set goals to implement the feedback using a time-line</a:t>
            </a:r>
          </a:p>
          <a:p>
            <a:pPr marL="0" indent="0">
              <a:buNone/>
            </a:pPr>
            <a:r>
              <a:rPr lang="en-US" dirty="0" smtClean="0"/>
              <a:t>Ask mentors and friends to keep you on track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</a:t>
            </a:r>
            <a:r>
              <a:rPr lang="en-US" dirty="0">
                <a:solidFill>
                  <a:srgbClr val="00B050"/>
                </a:solidFill>
              </a:rPr>
              <a:t>R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Respond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Accountability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22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6224" y="2209800"/>
            <a:ext cx="8462963" cy="2164695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Vulnerability + Quest for Truth + Desire to  </a:t>
            </a:r>
            <a:r>
              <a:rPr lang="en-US" dirty="0"/>
              <a:t>I</a:t>
            </a:r>
            <a:r>
              <a:rPr lang="en-US" dirty="0" smtClean="0"/>
              <a:t>mprove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=</a:t>
            </a:r>
          </a:p>
          <a:p>
            <a:pPr marL="0" indent="0" algn="ctr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dirty="0" smtClean="0"/>
              <a:t>The ability to respectfully decline feedback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</a:t>
            </a:r>
            <a:r>
              <a:rPr lang="en-US" dirty="0">
                <a:solidFill>
                  <a:srgbClr val="00B050"/>
                </a:solidFill>
              </a:rPr>
              <a:t>R </a:t>
            </a:r>
            <a:r>
              <a:rPr lang="en-US" dirty="0"/>
              <a:t>– </a:t>
            </a:r>
            <a:r>
              <a:rPr lang="en-US" dirty="0">
                <a:solidFill>
                  <a:srgbClr val="00B050"/>
                </a:solidFill>
              </a:rPr>
              <a:t>Respond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Decline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301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3008" y="1447800"/>
            <a:ext cx="3201591" cy="4078039"/>
          </a:xfrm>
        </p:spPr>
        <p:txBody>
          <a:bodyPr/>
          <a:lstStyle/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rgbClr val="00B050"/>
                </a:solidFill>
              </a:rPr>
              <a:t>A</a:t>
            </a:r>
            <a:r>
              <a:rPr lang="en-US" sz="3500" b="1" dirty="0" smtClean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3500" b="1" dirty="0" smtClean="0"/>
              <a:t>- </a:t>
            </a:r>
            <a:r>
              <a:rPr lang="en-US" sz="3500" dirty="0" smtClean="0"/>
              <a:t>Ask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rgbClr val="00B050"/>
                </a:solidFill>
              </a:rPr>
              <a:t>L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- </a:t>
            </a:r>
            <a:r>
              <a:rPr lang="en-US" sz="3500" dirty="0" smtClean="0"/>
              <a:t>Listen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rgbClr val="00B050"/>
                </a:solidFill>
              </a:rPr>
              <a:t>T</a:t>
            </a:r>
            <a:r>
              <a:rPr lang="en-US" sz="3500" dirty="0" smtClean="0">
                <a:solidFill>
                  <a:schemeClr val="tx2">
                    <a:lumMod val="65000"/>
                  </a:schemeClr>
                </a:solidFill>
              </a:rPr>
              <a:t> </a:t>
            </a:r>
            <a:r>
              <a:rPr lang="en-US" sz="3500" dirty="0" smtClean="0"/>
              <a:t>- Thank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rgbClr val="00B050"/>
                </a:solidFill>
              </a:rPr>
              <a:t>E</a:t>
            </a:r>
            <a:r>
              <a:rPr lang="en-US" sz="3500" dirty="0" smtClean="0">
                <a:solidFill>
                  <a:srgbClr val="00B050"/>
                </a:solidFill>
              </a:rPr>
              <a:t> </a:t>
            </a:r>
            <a:r>
              <a:rPr lang="en-US" sz="3500" dirty="0" smtClean="0"/>
              <a:t>- Examine</a:t>
            </a:r>
          </a:p>
          <a:p>
            <a:pPr marL="0" indent="0">
              <a:spcBef>
                <a:spcPts val="2000"/>
              </a:spcBef>
              <a:spcAft>
                <a:spcPts val="700"/>
              </a:spcAft>
              <a:buNone/>
            </a:pPr>
            <a:r>
              <a:rPr lang="en-US" sz="3500" b="1" dirty="0" smtClean="0">
                <a:solidFill>
                  <a:srgbClr val="00B050"/>
                </a:solidFill>
              </a:rPr>
              <a:t>R</a:t>
            </a:r>
            <a:r>
              <a:rPr lang="en-US" sz="3500" dirty="0" smtClean="0">
                <a:solidFill>
                  <a:srgbClr val="00B050"/>
                </a:solidFill>
              </a:rPr>
              <a:t> </a:t>
            </a:r>
            <a:r>
              <a:rPr lang="en-US" sz="3500" dirty="0" smtClean="0"/>
              <a:t>- Respond</a:t>
            </a:r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ALTER</a:t>
            </a:r>
            <a:r>
              <a:rPr lang="en-US" dirty="0" err="1"/>
              <a:t>ing</a:t>
            </a:r>
            <a:r>
              <a:rPr lang="en-US" dirty="0"/>
              <a:t> 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25119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2819400"/>
            <a:ext cx="8239125" cy="61555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/>
              <a:t>Questions?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706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8285162" cy="930275"/>
          </a:xfrm>
        </p:spPr>
        <p:txBody>
          <a:bodyPr/>
          <a:lstStyle/>
          <a:p>
            <a:r>
              <a:rPr lang="en-US" altLang="en-US" dirty="0" smtClean="0"/>
              <a:t>Fixed vs. Growth Mindset </a:t>
            </a:r>
            <a:br>
              <a:rPr lang="en-US" altLang="en-US" dirty="0" smtClean="0"/>
            </a:br>
            <a:r>
              <a:rPr lang="en-US" altLang="en-US" sz="2400" dirty="0" smtClean="0"/>
              <a:t>(Carole </a:t>
            </a:r>
            <a:r>
              <a:rPr lang="en-US" altLang="en-US" sz="2400" dirty="0" err="1" smtClean="0"/>
              <a:t>Dweck</a:t>
            </a:r>
            <a:r>
              <a:rPr lang="en-US" altLang="en-US" sz="2400" dirty="0" smtClean="0"/>
              <a:t>)</a:t>
            </a:r>
            <a:endParaRPr lang="en-US" altLang="en-US" dirty="0" smtClean="0"/>
          </a:p>
        </p:txBody>
      </p:sp>
      <p:sp>
        <p:nvSpPr>
          <p:cNvPr id="17411" name="Text Placeholder 3"/>
          <p:cNvSpPr>
            <a:spLocks noGrp="1"/>
          </p:cNvSpPr>
          <p:nvPr>
            <p:ph type="body" idx="1"/>
          </p:nvPr>
        </p:nvSpPr>
        <p:spPr>
          <a:xfrm>
            <a:off x="152400" y="1427109"/>
            <a:ext cx="3581400" cy="369332"/>
          </a:xfrm>
        </p:spPr>
        <p:txBody>
          <a:bodyPr/>
          <a:lstStyle/>
          <a:p>
            <a:pPr algn="ctr"/>
            <a:r>
              <a:rPr lang="en-US" altLang="en-US" u="sng" dirty="0" smtClean="0">
                <a:solidFill>
                  <a:srgbClr val="FF0000"/>
                </a:solidFill>
              </a:rPr>
              <a:t>FIXED MINDSET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07906"/>
            <a:ext cx="3936841" cy="460126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Intelligence is static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“I am the way I am”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Avoid challenges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Give up easily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Threatened by success of others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Ignore useful negative feedback</a:t>
            </a:r>
          </a:p>
          <a:p>
            <a:endParaRPr lang="en-US" altLang="en-US" sz="2400" dirty="0" smtClean="0"/>
          </a:p>
        </p:txBody>
      </p:sp>
      <p:sp>
        <p:nvSpPr>
          <p:cNvPr id="174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468" y="1409662"/>
            <a:ext cx="3887788" cy="369332"/>
          </a:xfrm>
        </p:spPr>
        <p:txBody>
          <a:bodyPr/>
          <a:lstStyle/>
          <a:p>
            <a:pPr algn="ctr"/>
            <a:r>
              <a:rPr lang="en-US" altLang="en-US" u="sng" dirty="0" smtClean="0">
                <a:solidFill>
                  <a:srgbClr val="00B050"/>
                </a:solidFill>
              </a:rPr>
              <a:t>GROWTH MINDSET</a:t>
            </a:r>
          </a:p>
        </p:txBody>
      </p:sp>
      <p:sp>
        <p:nvSpPr>
          <p:cNvPr id="17414" name="Content Placeholder 5"/>
          <p:cNvSpPr>
            <a:spLocks noGrp="1"/>
          </p:cNvSpPr>
          <p:nvPr>
            <p:ph sz="quarter" idx="4"/>
          </p:nvPr>
        </p:nvSpPr>
        <p:spPr>
          <a:xfrm>
            <a:off x="4613019" y="1795966"/>
            <a:ext cx="4302381" cy="525746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Intelligence can be developed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Desire to learn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Embrace challenges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Persist in efforts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Inspired by success of others and find lessons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en-US" altLang="en-US" sz="2200" dirty="0" smtClean="0"/>
              <a:t>Learn from criticism</a:t>
            </a:r>
          </a:p>
          <a:p>
            <a:endParaRPr lang="en-US" altLang="en-US" sz="2400" dirty="0" smtClean="0"/>
          </a:p>
          <a:p>
            <a:endParaRPr lang="en-US" altLang="en-US" dirty="0" smtClean="0"/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1879441" y="5410200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C000"/>
                </a:solidFill>
              </a:rPr>
              <a:t>Most of us have both</a:t>
            </a:r>
          </a:p>
        </p:txBody>
      </p:sp>
    </p:spTree>
    <p:extLst>
      <p:ext uri="{BB962C8B-B14F-4D97-AF65-F5344CB8AC3E}">
        <p14:creationId xmlns:p14="http://schemas.microsoft.com/office/powerpoint/2010/main" val="22151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0238" y="304800"/>
            <a:ext cx="8285162" cy="9302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altLang="en-US" kern="0" dirty="0" smtClean="0"/>
              <a:t>Fixed vs. Growth Mindset </a:t>
            </a:r>
            <a:br>
              <a:rPr lang="en-US" altLang="en-US" kern="0" dirty="0" smtClean="0"/>
            </a:br>
            <a:r>
              <a:rPr lang="en-US" altLang="en-US" sz="2400" kern="0" dirty="0" smtClean="0">
                <a:solidFill>
                  <a:srgbClr val="00B050"/>
                </a:solidFill>
              </a:rPr>
              <a:t>Activity</a:t>
            </a:r>
            <a:endParaRPr lang="en-US" altLang="en-US" kern="0" dirty="0" smtClean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519" y="24384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Self-Assessment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0238" y="304800"/>
            <a:ext cx="8285162" cy="9302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-68" charset="0"/>
              </a:defRPr>
            </a:lvl9pPr>
          </a:lstStyle>
          <a:p>
            <a:r>
              <a:rPr lang="en-US" altLang="en-US" kern="0" dirty="0" smtClean="0"/>
              <a:t>Fixed vs. Growth Mindset </a:t>
            </a:r>
            <a:endParaRPr lang="en-US" altLang="en-US" kern="0" dirty="0" smtClean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519" y="24384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How can we change this?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Reflection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42" t="36059" r="32617" b="27885"/>
          <a:stretch/>
        </p:blipFill>
        <p:spPr>
          <a:xfrm>
            <a:off x="2667000" y="1676400"/>
            <a:ext cx="3886200" cy="346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909" t="29572" r="30211" b="22179"/>
          <a:stretch/>
        </p:blipFill>
        <p:spPr>
          <a:xfrm>
            <a:off x="2598596" y="1752600"/>
            <a:ext cx="3818219" cy="37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CHBCM">
  <a:themeElements>
    <a:clrScheme name="TCH LCD Template 1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254E"/>
      </a:accent1>
      <a:accent2>
        <a:srgbClr val="3F80CD"/>
      </a:accent2>
      <a:accent3>
        <a:srgbClr val="FFFFFF"/>
      </a:accent3>
      <a:accent4>
        <a:srgbClr val="000000"/>
      </a:accent4>
      <a:accent5>
        <a:srgbClr val="AAACB2"/>
      </a:accent5>
      <a:accent6>
        <a:srgbClr val="3873BA"/>
      </a:accent6>
      <a:hlink>
        <a:srgbClr val="F15A29"/>
      </a:hlink>
      <a:folHlink>
        <a:srgbClr val="C0C0C0"/>
      </a:folHlink>
    </a:clrScheme>
    <a:fontScheme name="TCH LCD Templa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pitchFamily="-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pitchFamily="-68" charset="0"/>
          </a:defRPr>
        </a:defPPr>
      </a:lstStyle>
    </a:lnDef>
  </a:objectDefaults>
  <a:extraClrSchemeLst>
    <a:extraClrScheme>
      <a:clrScheme name="TCH LCD Template 1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254E"/>
        </a:accent1>
        <a:accent2>
          <a:srgbClr val="3F80CD"/>
        </a:accent2>
        <a:accent3>
          <a:srgbClr val="FFFFFF"/>
        </a:accent3>
        <a:accent4>
          <a:srgbClr val="000000"/>
        </a:accent4>
        <a:accent5>
          <a:srgbClr val="AAACB2"/>
        </a:accent5>
        <a:accent6>
          <a:srgbClr val="3873BA"/>
        </a:accent6>
        <a:hlink>
          <a:srgbClr val="F15A2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TCHBCM</Template>
  <TotalTime>2913</TotalTime>
  <Words>699</Words>
  <Application>Microsoft Office PowerPoint</Application>
  <PresentationFormat>On-screen Show (4:3)</PresentationFormat>
  <Paragraphs>198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ＭＳ Ｐゴシック</vt:lpstr>
      <vt:lpstr>Arial</vt:lpstr>
      <vt:lpstr>Calibri</vt:lpstr>
      <vt:lpstr>Geneva</vt:lpstr>
      <vt:lpstr>Times New Roman</vt:lpstr>
      <vt:lpstr>TCHBCM</vt:lpstr>
      <vt:lpstr>The Gift of Feedback:  ALTERing Our Perspective</vt:lpstr>
      <vt:lpstr>Objectives</vt:lpstr>
      <vt:lpstr>PowerPoint Presentation</vt:lpstr>
      <vt:lpstr>PowerPoint Presentation</vt:lpstr>
      <vt:lpstr>Fixed vs. Growth Mindset  (Carole Dweck)</vt:lpstr>
      <vt:lpstr>PowerPoint Presentation</vt:lpstr>
      <vt:lpstr>PowerPoint Presentation</vt:lpstr>
      <vt:lpstr>Self Reflection</vt:lpstr>
      <vt:lpstr>Shame</vt:lpstr>
      <vt:lpstr>Vulnerability</vt:lpstr>
      <vt:lpstr>PowerPoint Presentation</vt:lpstr>
      <vt:lpstr>PowerPoint Presentation</vt:lpstr>
      <vt:lpstr>ALTERing Our Perspective</vt:lpstr>
      <vt:lpstr>ALTER – Ask Self-assessment alone is not reliable</vt:lpstr>
      <vt:lpstr>ALTER – Ask</vt:lpstr>
      <vt:lpstr>ALTER – Ask</vt:lpstr>
      <vt:lpstr>ALTER – Ask What is beneath the surface?</vt:lpstr>
      <vt:lpstr>ALTER – Ask Different Types of Feedback</vt:lpstr>
      <vt:lpstr>ALTER – Ask Different Types of Feedback</vt:lpstr>
      <vt:lpstr>ALTER – Ask Different Types of Feedback</vt:lpstr>
      <vt:lpstr>ALTER – Ask Different Types of Feedback</vt:lpstr>
      <vt:lpstr>ALTER – AskTypes of Feedback - Review</vt:lpstr>
      <vt:lpstr>ALTER – Ask Getting Your Wires Crossed</vt:lpstr>
      <vt:lpstr>ALTER – Ask Seeing Clearly</vt:lpstr>
      <vt:lpstr>ALTER – Ask Blind Spots</vt:lpstr>
      <vt:lpstr>ALTER – Ask Misconceptions</vt:lpstr>
      <vt:lpstr>ALTER – Ask Activity</vt:lpstr>
      <vt:lpstr>ALTERing Our Perspective</vt:lpstr>
      <vt:lpstr>PowerPoint Presentation</vt:lpstr>
      <vt:lpstr>PowerPoint Presentation</vt:lpstr>
      <vt:lpstr>PowerPoint Presentation</vt:lpstr>
      <vt:lpstr>PowerPoint Presentation</vt:lpstr>
      <vt:lpstr>ALTERing Our Perspective</vt:lpstr>
      <vt:lpstr>ALTER – Thank See feedback as a gift</vt:lpstr>
      <vt:lpstr>PowerPoint Presentation</vt:lpstr>
      <vt:lpstr>ALTER – Thank Benefits of Gratitude </vt:lpstr>
      <vt:lpstr>ALTER – Thank Benefits of Gratitude </vt:lpstr>
      <vt:lpstr>ALTERing Our Perspective</vt:lpstr>
      <vt:lpstr>ALTER – Examine Barriers to Accepting Feedback</vt:lpstr>
      <vt:lpstr>ALTER – Examine Commit to finding the truth</vt:lpstr>
      <vt:lpstr>ALTER – Examine Be aware of influences you</vt:lpstr>
      <vt:lpstr>ALTER – Examine Handout</vt:lpstr>
      <vt:lpstr>ALTERing Our Perspective</vt:lpstr>
      <vt:lpstr>ALTER – Respond Make change</vt:lpstr>
      <vt:lpstr>ALTER – Respond Accountability</vt:lpstr>
      <vt:lpstr>ALTER – Respond Decline</vt:lpstr>
      <vt:lpstr>ALTERing Our Perspective</vt:lpstr>
      <vt:lpstr>PowerPoint Presentation</vt:lpstr>
    </vt:vector>
  </TitlesOfParts>
  <Company>Texas Childrens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drrios</dc:creator>
  <cp:lastModifiedBy>Clare Mallette</cp:lastModifiedBy>
  <cp:revision>186</cp:revision>
  <dcterms:created xsi:type="dcterms:W3CDTF">2014-08-11T20:47:59Z</dcterms:created>
  <dcterms:modified xsi:type="dcterms:W3CDTF">2017-01-30T21:27:56Z</dcterms:modified>
</cp:coreProperties>
</file>