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13" d="100"/>
          <a:sy n="113" d="100"/>
        </p:scale>
        <p:origin x="25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9B7D8-9835-484F-95E5-21FC2BBB04BC}" type="datetimeFigureOut">
              <a:rPr lang="en-US" smtClean="0"/>
              <a:t>8/31/2016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4B901C-E943-43EB-96B9-DAF8D581F7CE}" type="slidenum">
              <a:rPr lang="en-US" smtClean="0"/>
              <a:t>‹#›</a:t>
            </a:fld>
            <a:endParaRPr lang="en-US"/>
          </a:p>
        </p:txBody>
      </p:sp>
    </p:spTree>
    <p:extLst>
      <p:ext uri="{BB962C8B-B14F-4D97-AF65-F5344CB8AC3E}">
        <p14:creationId xmlns:p14="http://schemas.microsoft.com/office/powerpoint/2010/main" val="1134682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02A150-B35B-4DBF-9711-B88A50824B09}" type="slidenum">
              <a:rPr lang="en-US" altLang="en-US" smtClean="0"/>
              <a:pPr/>
              <a:t>2</a:t>
            </a:fld>
            <a:endParaRPr lang="en-US" altLang="en-US" smtClean="0"/>
          </a:p>
        </p:txBody>
      </p:sp>
    </p:spTree>
    <p:extLst>
      <p:ext uri="{BB962C8B-B14F-4D97-AF65-F5344CB8AC3E}">
        <p14:creationId xmlns:p14="http://schemas.microsoft.com/office/powerpoint/2010/main" val="2895066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8F03A0-D717-43A5-A203-DE268F2443F4}" type="slidenum">
              <a:rPr lang="en-US" altLang="en-US" smtClean="0"/>
              <a:pPr/>
              <a:t>16</a:t>
            </a:fld>
            <a:endParaRPr lang="en-US" altLang="en-US" smtClean="0"/>
          </a:p>
        </p:txBody>
      </p:sp>
    </p:spTree>
    <p:extLst>
      <p:ext uri="{BB962C8B-B14F-4D97-AF65-F5344CB8AC3E}">
        <p14:creationId xmlns:p14="http://schemas.microsoft.com/office/powerpoint/2010/main" val="3261538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BB9BD9-0619-4065-AEA1-AF5E5CD9944D}" type="datetimeFigureOut">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3A7DB-D79C-446F-9FC7-3EF347DDFA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778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BB9BD9-0619-4065-AEA1-AF5E5CD9944D}" type="datetimeFigureOut">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3A7DB-D79C-446F-9FC7-3EF347DDFA69}" type="slidenum">
              <a:rPr lang="en-US" smtClean="0"/>
              <a:t>‹#›</a:t>
            </a:fld>
            <a:endParaRPr lang="en-US"/>
          </a:p>
        </p:txBody>
      </p:sp>
    </p:spTree>
    <p:extLst>
      <p:ext uri="{BB962C8B-B14F-4D97-AF65-F5344CB8AC3E}">
        <p14:creationId xmlns:p14="http://schemas.microsoft.com/office/powerpoint/2010/main" val="2258461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BB9BD9-0619-4065-AEA1-AF5E5CD9944D}" type="datetimeFigureOut">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3A7DB-D79C-446F-9FC7-3EF347DDFA69}" type="slidenum">
              <a:rPr lang="en-US" smtClean="0"/>
              <a:t>‹#›</a:t>
            </a:fld>
            <a:endParaRPr lang="en-US"/>
          </a:p>
        </p:txBody>
      </p:sp>
    </p:spTree>
    <p:extLst>
      <p:ext uri="{BB962C8B-B14F-4D97-AF65-F5344CB8AC3E}">
        <p14:creationId xmlns:p14="http://schemas.microsoft.com/office/powerpoint/2010/main" val="650023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BB9BD9-0619-4065-AEA1-AF5E5CD9944D}" type="datetimeFigureOut">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3A7DB-D79C-446F-9FC7-3EF347DDFA69}" type="slidenum">
              <a:rPr lang="en-US" smtClean="0"/>
              <a:t>‹#›</a:t>
            </a:fld>
            <a:endParaRPr lang="en-US"/>
          </a:p>
        </p:txBody>
      </p:sp>
    </p:spTree>
    <p:extLst>
      <p:ext uri="{BB962C8B-B14F-4D97-AF65-F5344CB8AC3E}">
        <p14:creationId xmlns:p14="http://schemas.microsoft.com/office/powerpoint/2010/main" val="3191370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BB9BD9-0619-4065-AEA1-AF5E5CD9944D}" type="datetimeFigureOut">
              <a:rPr lang="en-US" smtClean="0"/>
              <a:t>8/31/2016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3A7DB-D79C-446F-9FC7-3EF347DDFA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924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BB9BD9-0619-4065-AEA1-AF5E5CD9944D}" type="datetimeFigureOut">
              <a:rPr lang="en-US" smtClean="0"/>
              <a:t>8/31/2016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3A7DB-D79C-446F-9FC7-3EF347DDFA69}" type="slidenum">
              <a:rPr lang="en-US" smtClean="0"/>
              <a:t>‹#›</a:t>
            </a:fld>
            <a:endParaRPr lang="en-US"/>
          </a:p>
        </p:txBody>
      </p:sp>
    </p:spTree>
    <p:extLst>
      <p:ext uri="{BB962C8B-B14F-4D97-AF65-F5344CB8AC3E}">
        <p14:creationId xmlns:p14="http://schemas.microsoft.com/office/powerpoint/2010/main" val="3413766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BB9BD9-0619-4065-AEA1-AF5E5CD9944D}" type="datetimeFigureOut">
              <a:rPr lang="en-US" smtClean="0"/>
              <a:t>8/31/2016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83A7DB-D79C-446F-9FC7-3EF347DDFA69}" type="slidenum">
              <a:rPr lang="en-US" smtClean="0"/>
              <a:t>‹#›</a:t>
            </a:fld>
            <a:endParaRPr lang="en-US"/>
          </a:p>
        </p:txBody>
      </p:sp>
    </p:spTree>
    <p:extLst>
      <p:ext uri="{BB962C8B-B14F-4D97-AF65-F5344CB8AC3E}">
        <p14:creationId xmlns:p14="http://schemas.microsoft.com/office/powerpoint/2010/main" val="2842987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BB9BD9-0619-4065-AEA1-AF5E5CD9944D}" type="datetimeFigureOut">
              <a:rPr lang="en-US" smtClean="0"/>
              <a:t>8/31/2016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83A7DB-D79C-446F-9FC7-3EF347DDFA69}" type="slidenum">
              <a:rPr lang="en-US" smtClean="0"/>
              <a:t>‹#›</a:t>
            </a:fld>
            <a:endParaRPr lang="en-US"/>
          </a:p>
        </p:txBody>
      </p:sp>
    </p:spTree>
    <p:extLst>
      <p:ext uri="{BB962C8B-B14F-4D97-AF65-F5344CB8AC3E}">
        <p14:creationId xmlns:p14="http://schemas.microsoft.com/office/powerpoint/2010/main" val="3011010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0BB9BD9-0619-4065-AEA1-AF5E5CD9944D}" type="datetimeFigureOut">
              <a:rPr lang="en-US" smtClean="0"/>
              <a:t>8/31/2016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883A7DB-D79C-446F-9FC7-3EF347DDFA69}" type="slidenum">
              <a:rPr lang="en-US" smtClean="0"/>
              <a:t>‹#›</a:t>
            </a:fld>
            <a:endParaRPr lang="en-US"/>
          </a:p>
        </p:txBody>
      </p:sp>
    </p:spTree>
    <p:extLst>
      <p:ext uri="{BB962C8B-B14F-4D97-AF65-F5344CB8AC3E}">
        <p14:creationId xmlns:p14="http://schemas.microsoft.com/office/powerpoint/2010/main" val="332648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0BB9BD9-0619-4065-AEA1-AF5E5CD9944D}" type="datetimeFigureOut">
              <a:rPr lang="en-US" smtClean="0"/>
              <a:t>8/31/2016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883A7DB-D79C-446F-9FC7-3EF347DDFA69}" type="slidenum">
              <a:rPr lang="en-US" smtClean="0"/>
              <a:t>‹#›</a:t>
            </a:fld>
            <a:endParaRPr lang="en-US"/>
          </a:p>
        </p:txBody>
      </p:sp>
    </p:spTree>
    <p:extLst>
      <p:ext uri="{BB962C8B-B14F-4D97-AF65-F5344CB8AC3E}">
        <p14:creationId xmlns:p14="http://schemas.microsoft.com/office/powerpoint/2010/main" val="23710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BB9BD9-0619-4065-AEA1-AF5E5CD9944D}" type="datetimeFigureOut">
              <a:rPr lang="en-US" smtClean="0"/>
              <a:t>8/31/2016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3A7DB-D79C-446F-9FC7-3EF347DDFA69}" type="slidenum">
              <a:rPr lang="en-US" smtClean="0"/>
              <a:t>‹#›</a:t>
            </a:fld>
            <a:endParaRPr lang="en-US"/>
          </a:p>
        </p:txBody>
      </p:sp>
    </p:spTree>
    <p:extLst>
      <p:ext uri="{BB962C8B-B14F-4D97-AF65-F5344CB8AC3E}">
        <p14:creationId xmlns:p14="http://schemas.microsoft.com/office/powerpoint/2010/main" val="1677660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0BB9BD9-0619-4065-AEA1-AF5E5CD9944D}" type="datetimeFigureOut">
              <a:rPr lang="en-US" smtClean="0"/>
              <a:t>8/31/2016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883A7DB-D79C-446F-9FC7-3EF347DDFA6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74195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4394200" y="4678508"/>
            <a:ext cx="3398838" cy="646113"/>
          </a:xfrm>
          <a:prstGeom prst="rect">
            <a:avLst/>
          </a:prstGeom>
          <a:noFill/>
          <a:ln w="9525">
            <a:noFill/>
            <a:miter lim="800000"/>
            <a:headEnd/>
            <a:tailEnd/>
          </a:ln>
          <a:effectLst/>
        </p:spPr>
        <p:txBody>
          <a:bodyPr wrap="none">
            <a:spAutoFit/>
          </a:bodyPr>
          <a:lstStyle/>
          <a:p>
            <a:pPr algn="ctr">
              <a:defRPr/>
            </a:pPr>
            <a:r>
              <a:rPr lang="en-US" altLang="en-US" sz="3600" dirty="0">
                <a:solidFill>
                  <a:schemeClr val="tx2"/>
                </a:solidFill>
                <a:latin typeface="+mj-lt"/>
              </a:rPr>
              <a:t>Rich Whitley, MD</a:t>
            </a:r>
          </a:p>
        </p:txBody>
      </p:sp>
      <p:sp>
        <p:nvSpPr>
          <p:cNvPr id="2054" name="Text Box 6"/>
          <p:cNvSpPr txBox="1">
            <a:spLocks noChangeArrowheads="1"/>
          </p:cNvSpPr>
          <p:nvPr/>
        </p:nvSpPr>
        <p:spPr bwMode="auto">
          <a:xfrm>
            <a:off x="2576513" y="1197336"/>
            <a:ext cx="7034212" cy="4432300"/>
          </a:xfrm>
          <a:prstGeom prst="rect">
            <a:avLst/>
          </a:prstGeom>
          <a:noFill/>
          <a:ln w="9525">
            <a:noFill/>
            <a:miter lim="800000"/>
            <a:headEnd/>
            <a:tailEnd/>
          </a:ln>
          <a:effectLst/>
        </p:spPr>
        <p:txBody>
          <a:bodyPr>
            <a:spAutoFit/>
          </a:bodyPr>
          <a:lstStyle/>
          <a:p>
            <a:pPr algn="ctr">
              <a:defRPr/>
            </a:pPr>
            <a:r>
              <a:rPr lang="en-US" altLang="en-US" sz="5400" dirty="0">
                <a:solidFill>
                  <a:schemeClr val="tx2"/>
                </a:solidFill>
                <a:latin typeface="+mj-lt"/>
              </a:rPr>
              <a:t>Appointment, Promotion and Tenure Committee (APTC)</a:t>
            </a:r>
          </a:p>
          <a:p>
            <a:pPr algn="ctr">
              <a:defRPr/>
            </a:pPr>
            <a:r>
              <a:rPr lang="en-US" altLang="en-US" sz="4000" dirty="0">
                <a:solidFill>
                  <a:schemeClr val="tx2"/>
                </a:solidFill>
                <a:latin typeface="+mj-lt"/>
              </a:rPr>
              <a:t>Department of Pediatrics</a:t>
            </a:r>
          </a:p>
          <a:p>
            <a:pPr algn="ctr">
              <a:defRPr/>
            </a:pPr>
            <a:endParaRPr lang="en-US" altLang="en-US" sz="4000" i="1" dirty="0">
              <a:solidFill>
                <a:srgbClr val="FF0000"/>
              </a:solidFill>
              <a:latin typeface="+mj-lt"/>
            </a:endParaRPr>
          </a:p>
          <a:p>
            <a:pPr algn="ctr">
              <a:defRPr/>
            </a:pPr>
            <a:endParaRPr lang="en-US" altLang="en-US" sz="4000" i="1" dirty="0">
              <a:solidFill>
                <a:srgbClr val="FF0000"/>
              </a:solidFill>
              <a:latin typeface="+mj-lt"/>
            </a:endParaRPr>
          </a:p>
        </p:txBody>
      </p:sp>
    </p:spTree>
    <p:extLst>
      <p:ext uri="{BB962C8B-B14F-4D97-AF65-F5344CB8AC3E}">
        <p14:creationId xmlns:p14="http://schemas.microsoft.com/office/powerpoint/2010/main" val="24660143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b="1" i="1" smtClean="0">
                <a:solidFill>
                  <a:srgbClr val="00B050"/>
                </a:solidFill>
              </a:rPr>
              <a:t>Excellence in Service</a:t>
            </a:r>
            <a:endParaRPr lang="en-US" altLang="en-US" smtClean="0">
              <a:solidFill>
                <a:srgbClr val="00B050"/>
              </a:solidFill>
            </a:endParaRPr>
          </a:p>
        </p:txBody>
      </p:sp>
      <p:sp>
        <p:nvSpPr>
          <p:cNvPr id="17411" name="Content Placeholder 2"/>
          <p:cNvSpPr>
            <a:spLocks noGrp="1"/>
          </p:cNvSpPr>
          <p:nvPr>
            <p:ph idx="1"/>
          </p:nvPr>
        </p:nvSpPr>
        <p:spPr/>
        <p:txBody>
          <a:bodyPr/>
          <a:lstStyle/>
          <a:p>
            <a:pPr eaLnBrk="1" hangingPunct="1">
              <a:buFontTx/>
              <a:buChar char="•"/>
            </a:pPr>
            <a:r>
              <a:rPr lang="en-US" altLang="en-US" sz="2800"/>
              <a:t>Development, leadership, or provision of unique clinical care or service</a:t>
            </a:r>
          </a:p>
          <a:p>
            <a:pPr eaLnBrk="1" hangingPunct="1">
              <a:buFontTx/>
              <a:buChar char="•"/>
            </a:pPr>
            <a:r>
              <a:rPr lang="en-US" altLang="en-US" sz="2800"/>
              <a:t>High volume of patients/ high RVUs</a:t>
            </a:r>
          </a:p>
          <a:p>
            <a:pPr eaLnBrk="1" hangingPunct="1">
              <a:buFontTx/>
              <a:buChar char="•"/>
            </a:pPr>
            <a:r>
              <a:rPr lang="en-US" altLang="en-US" sz="2800"/>
              <a:t>Development of new programs</a:t>
            </a:r>
          </a:p>
          <a:p>
            <a:pPr eaLnBrk="1" hangingPunct="1">
              <a:buFontTx/>
              <a:buChar char="•"/>
            </a:pPr>
            <a:r>
              <a:rPr lang="en-US" altLang="en-US" sz="2800"/>
              <a:t>Committees (UAB, regional, national, etc).</a:t>
            </a:r>
          </a:p>
          <a:p>
            <a:pPr eaLnBrk="1" hangingPunct="1">
              <a:buFontTx/>
              <a:buChar char="•"/>
            </a:pPr>
            <a:r>
              <a:rPr lang="en-US" altLang="en-US" sz="2800"/>
              <a:t>‘Citizenship’</a:t>
            </a:r>
          </a:p>
          <a:p>
            <a:pPr eaLnBrk="1" hangingPunct="1">
              <a:buFontTx/>
              <a:buChar char="•"/>
            </a:pPr>
            <a:r>
              <a:rPr lang="en-US" altLang="en-US" sz="2800"/>
              <a:t>Community outreach activities</a:t>
            </a:r>
          </a:p>
          <a:p>
            <a:pPr lvl="1" eaLnBrk="1" hangingPunct="1">
              <a:buFontTx/>
              <a:buChar char="•"/>
            </a:pPr>
            <a:r>
              <a:rPr lang="en-US" altLang="en-US" smtClean="0"/>
              <a:t>Can be spun for service or education as needed</a:t>
            </a:r>
          </a:p>
          <a:p>
            <a:pPr eaLnBrk="1" hangingPunct="1"/>
            <a:endParaRPr lang="en-US" altLang="en-US" sz="3600"/>
          </a:p>
        </p:txBody>
      </p:sp>
    </p:spTree>
    <p:extLst>
      <p:ext uri="{BB962C8B-B14F-4D97-AF65-F5344CB8AC3E}">
        <p14:creationId xmlns:p14="http://schemas.microsoft.com/office/powerpoint/2010/main" val="700795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b="1" i="1" smtClean="0">
                <a:solidFill>
                  <a:srgbClr val="00B050"/>
                </a:solidFill>
              </a:rPr>
              <a:t>Excellence in Research</a:t>
            </a:r>
            <a:endParaRPr lang="en-US" altLang="en-US" smtClean="0">
              <a:solidFill>
                <a:srgbClr val="00B050"/>
              </a:solidFill>
            </a:endParaRPr>
          </a:p>
        </p:txBody>
      </p:sp>
      <p:sp>
        <p:nvSpPr>
          <p:cNvPr id="26627" name="Content Placeholder 2"/>
          <p:cNvSpPr>
            <a:spLocks noGrp="1"/>
          </p:cNvSpPr>
          <p:nvPr>
            <p:ph idx="1"/>
          </p:nvPr>
        </p:nvSpPr>
        <p:spPr>
          <a:xfrm>
            <a:off x="2011680" y="1864360"/>
            <a:ext cx="8229600" cy="4367107"/>
          </a:xfrm>
        </p:spPr>
        <p:txBody>
          <a:bodyPr>
            <a:normAutofit fontScale="92500" lnSpcReduction="10000"/>
          </a:bodyPr>
          <a:lstStyle/>
          <a:p>
            <a:pPr eaLnBrk="1" hangingPunct="1">
              <a:buFontTx/>
              <a:buChar char="•"/>
              <a:defRPr/>
            </a:pPr>
            <a:r>
              <a:rPr lang="en-US" altLang="en-US" sz="2800" dirty="0"/>
              <a:t>Grants</a:t>
            </a:r>
          </a:p>
          <a:p>
            <a:pPr marL="800100" lvl="1" indent="-342900" eaLnBrk="1" hangingPunct="1">
              <a:buFontTx/>
              <a:buChar char="•"/>
              <a:defRPr/>
            </a:pPr>
            <a:r>
              <a:rPr lang="en-US" altLang="en-US" sz="2100" dirty="0"/>
              <a:t>Success over time</a:t>
            </a:r>
          </a:p>
          <a:p>
            <a:pPr marL="800100" lvl="1" indent="-342900" eaLnBrk="1" hangingPunct="1">
              <a:buFontTx/>
              <a:buChar char="•"/>
              <a:defRPr/>
            </a:pPr>
            <a:r>
              <a:rPr lang="en-US" altLang="en-US" sz="2100" dirty="0"/>
              <a:t>Does not have to be NIH only</a:t>
            </a:r>
          </a:p>
          <a:p>
            <a:pPr eaLnBrk="1" hangingPunct="1">
              <a:buFontTx/>
              <a:buChar char="•"/>
              <a:defRPr/>
            </a:pPr>
            <a:r>
              <a:rPr lang="en-US" altLang="en-US" sz="2800" dirty="0"/>
              <a:t>Manuscripts (~20 for </a:t>
            </a:r>
            <a:r>
              <a:rPr lang="en-US" altLang="en-US" sz="2800" dirty="0" err="1"/>
              <a:t>Assoc</a:t>
            </a:r>
            <a:r>
              <a:rPr lang="en-US" altLang="en-US" sz="2800" dirty="0"/>
              <a:t>, 35-40 for Prof)</a:t>
            </a:r>
          </a:p>
          <a:p>
            <a:pPr lvl="3">
              <a:buFontTx/>
              <a:buChar char="•"/>
              <a:defRPr/>
            </a:pPr>
            <a:r>
              <a:rPr lang="en-US" altLang="en-US" sz="2000" dirty="0"/>
              <a:t>Can include ‘team science’</a:t>
            </a:r>
          </a:p>
          <a:p>
            <a:pPr eaLnBrk="1" hangingPunct="1">
              <a:buFontTx/>
              <a:buChar char="•"/>
              <a:defRPr/>
            </a:pPr>
            <a:r>
              <a:rPr lang="en-US" altLang="en-US" sz="2800" dirty="0"/>
              <a:t>Book chapters</a:t>
            </a:r>
          </a:p>
          <a:p>
            <a:pPr eaLnBrk="1" hangingPunct="1">
              <a:buFontTx/>
              <a:buChar char="•"/>
              <a:defRPr/>
            </a:pPr>
            <a:r>
              <a:rPr lang="en-US" altLang="en-US" sz="2800" dirty="0"/>
              <a:t>Abstracts</a:t>
            </a:r>
          </a:p>
          <a:p>
            <a:pPr eaLnBrk="1" hangingPunct="1">
              <a:buFontTx/>
              <a:buChar char="•"/>
              <a:defRPr/>
            </a:pPr>
            <a:r>
              <a:rPr lang="en-US" altLang="en-US" sz="2800" dirty="0"/>
              <a:t>Invited oral presentations</a:t>
            </a:r>
          </a:p>
          <a:p>
            <a:pPr eaLnBrk="1" hangingPunct="1">
              <a:buFontTx/>
              <a:buChar char="•"/>
              <a:defRPr/>
            </a:pPr>
            <a:r>
              <a:rPr lang="en-US" altLang="en-US" sz="2800" dirty="0"/>
              <a:t>Editorial boards, ad hoc reviews</a:t>
            </a:r>
          </a:p>
          <a:p>
            <a:pPr eaLnBrk="1" hangingPunct="1">
              <a:buFontTx/>
              <a:buChar char="•"/>
              <a:defRPr/>
            </a:pPr>
            <a:r>
              <a:rPr lang="en-US" altLang="en-US" sz="2800" dirty="0"/>
              <a:t>National planning, grant review, etc.</a:t>
            </a:r>
            <a:endParaRPr lang="en-US" altLang="en-US" sz="3600" dirty="0"/>
          </a:p>
        </p:txBody>
      </p:sp>
    </p:spTree>
    <p:extLst>
      <p:ext uri="{BB962C8B-B14F-4D97-AF65-F5344CB8AC3E}">
        <p14:creationId xmlns:p14="http://schemas.microsoft.com/office/powerpoint/2010/main" val="893650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b="1" i="1" smtClean="0">
                <a:solidFill>
                  <a:srgbClr val="00B050"/>
                </a:solidFill>
              </a:rPr>
              <a:t>Excellence in Teaching</a:t>
            </a:r>
            <a:endParaRPr lang="en-US" altLang="en-US" smtClean="0">
              <a:solidFill>
                <a:srgbClr val="00B050"/>
              </a:solidFill>
            </a:endParaRPr>
          </a:p>
        </p:txBody>
      </p:sp>
      <p:sp>
        <p:nvSpPr>
          <p:cNvPr id="30722" name="Content Placeholder 2"/>
          <p:cNvSpPr>
            <a:spLocks noGrp="1"/>
          </p:cNvSpPr>
          <p:nvPr>
            <p:ph idx="1"/>
          </p:nvPr>
        </p:nvSpPr>
        <p:spPr>
          <a:xfrm>
            <a:off x="2011680" y="1929872"/>
            <a:ext cx="8229600" cy="4330700"/>
          </a:xfrm>
        </p:spPr>
        <p:txBody>
          <a:bodyPr>
            <a:normAutofit fontScale="92500" lnSpcReduction="10000"/>
          </a:bodyPr>
          <a:lstStyle/>
          <a:p>
            <a:pPr eaLnBrk="1" hangingPunct="1">
              <a:buFontTx/>
              <a:buChar char="•"/>
              <a:defRPr/>
            </a:pPr>
            <a:r>
              <a:rPr lang="en-US" altLang="en-US" sz="2800" dirty="0"/>
              <a:t>Leadership/ </a:t>
            </a:r>
            <a:r>
              <a:rPr lang="en-US" altLang="en-US" sz="2800" dirty="0" err="1"/>
              <a:t>Coursemaster</a:t>
            </a:r>
            <a:r>
              <a:rPr lang="en-US" altLang="en-US" sz="2800" dirty="0"/>
              <a:t> in divisional, departmental, or SOM teaching programs</a:t>
            </a:r>
          </a:p>
          <a:p>
            <a:pPr lvl="1" eaLnBrk="1" hangingPunct="1">
              <a:buFont typeface="Calibri" charset="0"/>
              <a:buChar char="&gt;"/>
              <a:defRPr/>
            </a:pPr>
            <a:r>
              <a:rPr lang="en-US" altLang="en-US" sz="2400" dirty="0"/>
              <a:t>Develop a course for SOM,  residency/fellowship</a:t>
            </a:r>
          </a:p>
          <a:p>
            <a:pPr lvl="1" eaLnBrk="1" hangingPunct="1">
              <a:buFont typeface="Calibri" charset="0"/>
              <a:buChar char="&gt;"/>
              <a:defRPr/>
            </a:pPr>
            <a:r>
              <a:rPr lang="en-US" altLang="en-US" sz="2400" dirty="0"/>
              <a:t>Develop or expand on an educational area</a:t>
            </a:r>
          </a:p>
          <a:p>
            <a:pPr lvl="1" eaLnBrk="1" hangingPunct="1">
              <a:buFont typeface="Calibri" charset="0"/>
              <a:buChar char="&gt;"/>
              <a:defRPr/>
            </a:pPr>
            <a:r>
              <a:rPr lang="en-US" altLang="en-US" sz="2400" dirty="0"/>
              <a:t>Improve an existing program/course</a:t>
            </a:r>
            <a:endParaRPr lang="en-US" altLang="en-US" sz="2000" dirty="0"/>
          </a:p>
          <a:p>
            <a:pPr eaLnBrk="1" hangingPunct="1">
              <a:buFontTx/>
              <a:buChar char="•"/>
              <a:defRPr/>
            </a:pPr>
            <a:r>
              <a:rPr lang="en-US" altLang="en-US" sz="2800" dirty="0"/>
              <a:t>Lectures, rounds, seminars, preceptor, etc.</a:t>
            </a:r>
          </a:p>
          <a:p>
            <a:pPr eaLnBrk="1" hangingPunct="1">
              <a:buFontTx/>
              <a:buChar char="•"/>
              <a:defRPr/>
            </a:pPr>
            <a:r>
              <a:rPr lang="en-US" altLang="en-US" sz="2800" dirty="0"/>
              <a:t>Mentoring</a:t>
            </a:r>
          </a:p>
          <a:p>
            <a:pPr marL="800100" lvl="1" indent="-342900" eaLnBrk="1" hangingPunct="1">
              <a:buFontTx/>
              <a:buChar char="•"/>
              <a:defRPr/>
            </a:pPr>
            <a:r>
              <a:rPr lang="en-US" altLang="en-US" dirty="0"/>
              <a:t>Tangible and measureable (i.e. MS/PhD students, residents, advisees, etc.)</a:t>
            </a:r>
          </a:p>
          <a:p>
            <a:pPr eaLnBrk="1" hangingPunct="1">
              <a:buFontTx/>
              <a:buChar char="•"/>
              <a:defRPr/>
            </a:pPr>
            <a:r>
              <a:rPr lang="en-US" altLang="en-US" sz="2800" dirty="0"/>
              <a:t>Testimonial letters from trainees</a:t>
            </a:r>
          </a:p>
          <a:p>
            <a:pPr eaLnBrk="1" hangingPunct="1">
              <a:buFontTx/>
              <a:buChar char="•"/>
              <a:defRPr/>
            </a:pPr>
            <a:r>
              <a:rPr lang="en-US" altLang="en-US" sz="2800" dirty="0"/>
              <a:t>Teaching evaluations</a:t>
            </a:r>
            <a:endParaRPr lang="en-US" altLang="en-US" sz="3600" dirty="0"/>
          </a:p>
        </p:txBody>
      </p:sp>
    </p:spTree>
    <p:extLst>
      <p:ext uri="{BB962C8B-B14F-4D97-AF65-F5344CB8AC3E}">
        <p14:creationId xmlns:p14="http://schemas.microsoft.com/office/powerpoint/2010/main" val="2839053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b="1" i="1" smtClean="0">
                <a:solidFill>
                  <a:srgbClr val="00B050"/>
                </a:solidFill>
              </a:rPr>
              <a:t>Overview of Timeline</a:t>
            </a:r>
            <a:endParaRPr lang="en-US" altLang="en-US" smtClean="0">
              <a:solidFill>
                <a:srgbClr val="00B050"/>
              </a:solidFill>
            </a:endParaRPr>
          </a:p>
        </p:txBody>
      </p:sp>
      <p:sp>
        <p:nvSpPr>
          <p:cNvPr id="33794" name="Content Placeholder 2"/>
          <p:cNvSpPr>
            <a:spLocks noGrp="1"/>
          </p:cNvSpPr>
          <p:nvPr>
            <p:ph idx="1"/>
          </p:nvPr>
        </p:nvSpPr>
        <p:spPr>
          <a:xfrm>
            <a:off x="1935480" y="1967971"/>
            <a:ext cx="8229600" cy="3783012"/>
          </a:xfrm>
        </p:spPr>
        <p:txBody>
          <a:bodyPr>
            <a:noAutofit/>
          </a:bodyPr>
          <a:lstStyle/>
          <a:p>
            <a:pPr marL="457200" indent="-457200" eaLnBrk="1" hangingPunct="1">
              <a:buFont typeface="Arial" charset="0"/>
              <a:buAutoNum type="arabicPeriod"/>
              <a:defRPr/>
            </a:pPr>
            <a:r>
              <a:rPr lang="en-US" altLang="en-US" dirty="0"/>
              <a:t>Proposal to DOP APTC by applicant/ Division Director (Fall)</a:t>
            </a:r>
          </a:p>
          <a:p>
            <a:pPr marL="457200" indent="-457200">
              <a:buFont typeface="Arial" charset="0"/>
              <a:buAutoNum type="arabicPeriod"/>
              <a:defRPr/>
            </a:pPr>
            <a:r>
              <a:rPr lang="en-US" altLang="en-US" dirty="0"/>
              <a:t>DOP APTC vote and recommendation to Chair </a:t>
            </a:r>
            <a:r>
              <a:rPr lang="en-US" altLang="en-US" dirty="0"/>
              <a:t>(Fall)*</a:t>
            </a:r>
            <a:endParaRPr lang="en-US" altLang="en-US" dirty="0"/>
          </a:p>
          <a:p>
            <a:pPr marL="457200" indent="-457200" eaLnBrk="1" hangingPunct="1">
              <a:buFont typeface="Arial" charset="0"/>
              <a:buAutoNum type="arabicPeriod"/>
              <a:defRPr/>
            </a:pPr>
            <a:r>
              <a:rPr lang="en-US" altLang="en-US" dirty="0"/>
              <a:t>APTC reviews final dossier for completeness (Winter)</a:t>
            </a:r>
          </a:p>
          <a:p>
            <a:pPr marL="457200" indent="-457200" eaLnBrk="1" hangingPunct="1">
              <a:buFont typeface="Arial" charset="0"/>
              <a:buAutoNum type="arabicPeriod"/>
              <a:defRPr/>
            </a:pPr>
            <a:r>
              <a:rPr lang="en-US" altLang="en-US" dirty="0"/>
              <a:t>Proposal to Faculty Council by Chair (Winter)</a:t>
            </a:r>
          </a:p>
          <a:p>
            <a:pPr marL="457200" indent="-457200" eaLnBrk="1" hangingPunct="1">
              <a:buFont typeface="Arial" charset="0"/>
              <a:buAutoNum type="arabicPeriod"/>
              <a:defRPr/>
            </a:pPr>
            <a:r>
              <a:rPr lang="en-US" altLang="en-US" dirty="0"/>
              <a:t>Faculty Council evaluates and provides a recommendation to Dean SOM (early Spring)*</a:t>
            </a:r>
          </a:p>
          <a:p>
            <a:pPr marL="457200" indent="-457200" eaLnBrk="1" hangingPunct="1">
              <a:buFont typeface="Arial" charset="0"/>
              <a:buAutoNum type="arabicPeriod"/>
              <a:defRPr/>
            </a:pPr>
            <a:r>
              <a:rPr lang="en-US" altLang="en-US" dirty="0"/>
              <a:t>Proposal to the Provost by the SOM Dean and from Provost to the UAB President (Spring/Summer)</a:t>
            </a:r>
          </a:p>
          <a:p>
            <a:pPr marL="457200" indent="-457200" eaLnBrk="1" hangingPunct="1">
              <a:buFont typeface="Arial" charset="0"/>
              <a:buAutoNum type="arabicPeriod"/>
              <a:defRPr/>
            </a:pPr>
            <a:r>
              <a:rPr lang="en-US" altLang="en-US" dirty="0"/>
              <a:t>Decision by the UAB President and award (early Fall)</a:t>
            </a:r>
          </a:p>
          <a:p>
            <a:pPr marL="0" indent="0" eaLnBrk="1" hangingPunct="1">
              <a:buNone/>
              <a:defRPr/>
            </a:pPr>
            <a:r>
              <a:rPr lang="en-US" altLang="en-US" dirty="0" smtClean="0"/>
              <a:t>	* </a:t>
            </a:r>
            <a:r>
              <a:rPr lang="en-US" altLang="en-US" dirty="0"/>
              <a:t>Opportunity for appeal</a:t>
            </a:r>
          </a:p>
        </p:txBody>
      </p:sp>
    </p:spTree>
    <p:extLst>
      <p:ext uri="{BB962C8B-B14F-4D97-AF65-F5344CB8AC3E}">
        <p14:creationId xmlns:p14="http://schemas.microsoft.com/office/powerpoint/2010/main" val="1162845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i="1" dirty="0" smtClean="0">
                <a:solidFill>
                  <a:srgbClr val="00B050"/>
                </a:solidFill>
              </a:rPr>
              <a:t>Promotion package: </a:t>
            </a:r>
            <a:br>
              <a:rPr lang="en-US" b="1" i="1" dirty="0" smtClean="0">
                <a:solidFill>
                  <a:srgbClr val="00B050"/>
                </a:solidFill>
              </a:rPr>
            </a:br>
            <a:r>
              <a:rPr lang="en-US" b="1" i="1" dirty="0" smtClean="0">
                <a:solidFill>
                  <a:srgbClr val="00B050"/>
                </a:solidFill>
              </a:rPr>
              <a:t>Assistant to Associate Professor</a:t>
            </a:r>
            <a:endParaRPr lang="en-US" dirty="0" smtClean="0">
              <a:solidFill>
                <a:srgbClr val="00B050"/>
              </a:solidFill>
            </a:endParaRPr>
          </a:p>
        </p:txBody>
      </p:sp>
      <p:sp>
        <p:nvSpPr>
          <p:cNvPr id="23555" name="Content Placeholder 2"/>
          <p:cNvSpPr>
            <a:spLocks noGrp="1"/>
          </p:cNvSpPr>
          <p:nvPr>
            <p:ph idx="1"/>
          </p:nvPr>
        </p:nvSpPr>
        <p:spPr>
          <a:xfrm>
            <a:off x="1854517" y="1981729"/>
            <a:ext cx="8543925" cy="4249737"/>
          </a:xfrm>
        </p:spPr>
        <p:txBody>
          <a:bodyPr>
            <a:normAutofit/>
          </a:bodyPr>
          <a:lstStyle/>
          <a:p>
            <a:pPr marL="800100" lvl="1" indent="-342900" eaLnBrk="1" hangingPunct="1"/>
            <a:r>
              <a:rPr lang="en-US" altLang="en-US" sz="2800" dirty="0" smtClean="0"/>
              <a:t>Typically no earlier than fifth year of appointment</a:t>
            </a:r>
          </a:p>
          <a:p>
            <a:pPr marL="800100" lvl="1" indent="-342900" eaLnBrk="1" hangingPunct="1"/>
            <a:r>
              <a:rPr lang="en-US" altLang="en-US" sz="2800" dirty="0" smtClean="0"/>
              <a:t>Requires Regional/National recognition</a:t>
            </a:r>
          </a:p>
          <a:p>
            <a:pPr marL="800100" lvl="1" indent="-342900" eaLnBrk="1" hangingPunct="1"/>
            <a:r>
              <a:rPr lang="en-US" altLang="en-US" sz="2800" dirty="0" smtClean="0"/>
              <a:t>Define area(s) of excellence, and be ‘good’ in the other(s)</a:t>
            </a:r>
          </a:p>
          <a:p>
            <a:pPr marL="473075" eaLnBrk="1" hangingPunct="1"/>
            <a:r>
              <a:rPr lang="en-US" altLang="en-US" sz="2800" u="sng" dirty="0"/>
              <a:t>What all packages need:</a:t>
            </a:r>
          </a:p>
          <a:p>
            <a:pPr marL="1257300" lvl="2" indent="-342900" eaLnBrk="1" hangingPunct="1"/>
            <a:r>
              <a:rPr lang="en-US" altLang="en-US" sz="2400" dirty="0" smtClean="0"/>
              <a:t>Complete and vetted CV </a:t>
            </a:r>
            <a:r>
              <a:rPr lang="en-US" altLang="en-US" sz="2400" u="sng" dirty="0" smtClean="0"/>
              <a:t>and Portfolio</a:t>
            </a:r>
          </a:p>
          <a:p>
            <a:pPr marL="1257300" lvl="2" indent="-342900" eaLnBrk="1" hangingPunct="1"/>
            <a:r>
              <a:rPr lang="en-US" altLang="en-US" sz="2400" dirty="0" smtClean="0"/>
              <a:t>Letters (*4-5 external, 4-5 internal)</a:t>
            </a:r>
          </a:p>
          <a:p>
            <a:pPr marL="1257300" lvl="2" indent="-342900" eaLnBrk="1" hangingPunct="1"/>
            <a:r>
              <a:rPr lang="en-US" altLang="en-US" sz="2400" dirty="0" smtClean="0"/>
              <a:t>DOP Chair letter (division chief)</a:t>
            </a:r>
          </a:p>
          <a:p>
            <a:pPr marL="1257300" lvl="2" indent="-342900" eaLnBrk="1" hangingPunct="1"/>
            <a:r>
              <a:rPr lang="en-US" altLang="en-US" sz="2400" dirty="0" smtClean="0"/>
              <a:t>Limit the fluff</a:t>
            </a:r>
          </a:p>
        </p:txBody>
      </p:sp>
    </p:spTree>
    <p:extLst>
      <p:ext uri="{BB962C8B-B14F-4D97-AF65-F5344CB8AC3E}">
        <p14:creationId xmlns:p14="http://schemas.microsoft.com/office/powerpoint/2010/main" val="665209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sz="4000" b="1" i="1" dirty="0">
                <a:solidFill>
                  <a:srgbClr val="00B050"/>
                </a:solidFill>
              </a:rPr>
              <a:t>Promotion package: </a:t>
            </a:r>
            <a:br>
              <a:rPr lang="en-US" sz="4000" b="1" i="1" dirty="0">
                <a:solidFill>
                  <a:srgbClr val="00B050"/>
                </a:solidFill>
              </a:rPr>
            </a:br>
            <a:r>
              <a:rPr lang="en-US" sz="4000" b="1" i="1" dirty="0">
                <a:solidFill>
                  <a:srgbClr val="00B050"/>
                </a:solidFill>
              </a:rPr>
              <a:t>Associate to Full Professor</a:t>
            </a:r>
            <a:endParaRPr lang="en-US" dirty="0" smtClean="0">
              <a:solidFill>
                <a:srgbClr val="00B050"/>
              </a:solidFill>
            </a:endParaRPr>
          </a:p>
        </p:txBody>
      </p:sp>
      <p:sp>
        <p:nvSpPr>
          <p:cNvPr id="24579" name="Content Placeholder 2"/>
          <p:cNvSpPr>
            <a:spLocks noGrp="1"/>
          </p:cNvSpPr>
          <p:nvPr>
            <p:ph idx="1"/>
          </p:nvPr>
        </p:nvSpPr>
        <p:spPr>
          <a:xfrm>
            <a:off x="1882299" y="1843089"/>
            <a:ext cx="8488362" cy="4314825"/>
          </a:xfrm>
        </p:spPr>
        <p:txBody>
          <a:bodyPr/>
          <a:lstStyle/>
          <a:p>
            <a:pPr marL="800100" lvl="1" indent="-342900" eaLnBrk="1" hangingPunct="1"/>
            <a:r>
              <a:rPr lang="en-US" altLang="en-US" sz="2800" dirty="0" smtClean="0"/>
              <a:t>Usually a minimum of five years after promotion to Associate Professor</a:t>
            </a:r>
          </a:p>
          <a:p>
            <a:pPr marL="800100" lvl="1" indent="-342900" eaLnBrk="1" hangingPunct="1"/>
            <a:r>
              <a:rPr lang="en-US" altLang="en-US" sz="2800" dirty="0" smtClean="0"/>
              <a:t>National/International recognition</a:t>
            </a:r>
          </a:p>
          <a:p>
            <a:pPr marL="800100" lvl="1" indent="-342900" eaLnBrk="1" hangingPunct="1"/>
            <a:r>
              <a:rPr lang="en-US" altLang="en-US" sz="2800" dirty="0" smtClean="0"/>
              <a:t>Continued success in defined area(s) of excellence, and ‘good’ in the other(s)</a:t>
            </a:r>
          </a:p>
          <a:p>
            <a:pPr marL="800100" lvl="1" indent="-342900" eaLnBrk="1" hangingPunct="1"/>
            <a:r>
              <a:rPr lang="en-US" altLang="en-US" sz="2800" u="sng" dirty="0" smtClean="0"/>
              <a:t>What all packages need</a:t>
            </a:r>
            <a:r>
              <a:rPr lang="en-US" altLang="en-US" sz="2800" u="sng" dirty="0"/>
              <a:t>:</a:t>
            </a:r>
          </a:p>
          <a:p>
            <a:pPr marL="1257300" lvl="2" indent="-342900" eaLnBrk="1" hangingPunct="1">
              <a:buFontTx/>
              <a:buChar char="•"/>
            </a:pPr>
            <a:r>
              <a:rPr lang="en-US" altLang="en-US" sz="2400" dirty="0" smtClean="0"/>
              <a:t>Complete and vetted CV </a:t>
            </a:r>
            <a:r>
              <a:rPr lang="en-US" altLang="en-US" sz="2400" u="sng" dirty="0" smtClean="0"/>
              <a:t>and Portfolio</a:t>
            </a:r>
            <a:endParaRPr lang="en-US" altLang="en-US" sz="2400" dirty="0" smtClean="0"/>
          </a:p>
          <a:p>
            <a:pPr marL="1257300" lvl="2" indent="-342900" eaLnBrk="1" hangingPunct="1">
              <a:buFontTx/>
              <a:buChar char="•"/>
            </a:pPr>
            <a:r>
              <a:rPr lang="en-US" altLang="en-US" sz="2400" dirty="0" smtClean="0"/>
              <a:t>Letters (*4-5 external, 4-5 internal)</a:t>
            </a:r>
          </a:p>
          <a:p>
            <a:pPr marL="1257300" lvl="2" indent="-342900" eaLnBrk="1" hangingPunct="1">
              <a:buFontTx/>
              <a:buChar char="•"/>
            </a:pPr>
            <a:r>
              <a:rPr lang="en-US" altLang="en-US" sz="2400" dirty="0" smtClean="0"/>
              <a:t>DOP Chair letter (Division Director)</a:t>
            </a:r>
          </a:p>
          <a:p>
            <a:pPr marL="1257300" lvl="2" indent="-342900" eaLnBrk="1" hangingPunct="1">
              <a:buFontTx/>
              <a:buChar char="•"/>
            </a:pPr>
            <a:r>
              <a:rPr lang="en-US" altLang="en-US" sz="2400" dirty="0" smtClean="0"/>
              <a:t>Limit the fluff</a:t>
            </a:r>
          </a:p>
        </p:txBody>
      </p:sp>
    </p:spTree>
    <p:extLst>
      <p:ext uri="{BB962C8B-B14F-4D97-AF65-F5344CB8AC3E}">
        <p14:creationId xmlns:p14="http://schemas.microsoft.com/office/powerpoint/2010/main" val="2223561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b="1" i="1" smtClean="0">
                <a:solidFill>
                  <a:srgbClr val="00B050"/>
                </a:solidFill>
              </a:rPr>
              <a:t>Tenure</a:t>
            </a:r>
            <a:endParaRPr lang="en-US" altLang="en-US" smtClean="0">
              <a:solidFill>
                <a:srgbClr val="00B050"/>
              </a:solidFill>
            </a:endParaRPr>
          </a:p>
        </p:txBody>
      </p:sp>
      <p:sp>
        <p:nvSpPr>
          <p:cNvPr id="25603" name="Content Placeholder 2"/>
          <p:cNvSpPr>
            <a:spLocks noGrp="1"/>
          </p:cNvSpPr>
          <p:nvPr>
            <p:ph idx="1"/>
          </p:nvPr>
        </p:nvSpPr>
        <p:spPr>
          <a:xfrm>
            <a:off x="1921933" y="1854729"/>
            <a:ext cx="8229600" cy="4368800"/>
          </a:xfrm>
        </p:spPr>
        <p:txBody>
          <a:bodyPr>
            <a:normAutofit lnSpcReduction="10000"/>
          </a:bodyPr>
          <a:lstStyle/>
          <a:p>
            <a:pPr marL="514350" indent="-514350">
              <a:buFont typeface="+mj-lt"/>
              <a:buAutoNum type="arabicPeriod"/>
            </a:pPr>
            <a:r>
              <a:rPr lang="en-US" altLang="en-US" sz="2800" dirty="0"/>
              <a:t>TE faculty need to be named for tenure or switch to NTE tract by 9</a:t>
            </a:r>
            <a:r>
              <a:rPr lang="en-US" altLang="en-US" sz="2800" baseline="30000" dirty="0"/>
              <a:t>th</a:t>
            </a:r>
            <a:r>
              <a:rPr lang="en-US" altLang="en-US" sz="2800" dirty="0"/>
              <a:t> year of appointment (10</a:t>
            </a:r>
            <a:r>
              <a:rPr lang="en-US" altLang="en-US" sz="2800" baseline="30000" dirty="0"/>
              <a:t>th</a:t>
            </a:r>
            <a:r>
              <a:rPr lang="en-US" altLang="en-US" sz="2800" dirty="0"/>
              <a:t> year is a terminal appointment unless denied tenure in 9</a:t>
            </a:r>
            <a:r>
              <a:rPr lang="en-US" altLang="en-US" sz="2800" baseline="30000" dirty="0"/>
              <a:t>th</a:t>
            </a:r>
            <a:r>
              <a:rPr lang="en-US" altLang="en-US" sz="2800" dirty="0"/>
              <a:t> year and review year approved by Provost).</a:t>
            </a:r>
          </a:p>
          <a:p>
            <a:pPr marL="514350" indent="-514350">
              <a:buFont typeface="+mj-lt"/>
              <a:buAutoNum type="arabicPeriod"/>
            </a:pPr>
            <a:r>
              <a:rPr lang="en-US" altLang="en-US" sz="2800" dirty="0"/>
              <a:t>You can jump either on or off tenure tract, but only one time </a:t>
            </a:r>
          </a:p>
          <a:p>
            <a:pPr marL="514350" indent="-514350">
              <a:buFont typeface="+mj-lt"/>
              <a:buAutoNum type="arabicPeriod"/>
            </a:pPr>
            <a:r>
              <a:rPr lang="en-US" altLang="en-US" sz="2800" dirty="0"/>
              <a:t>Excellence in 2 of 3 academic missions</a:t>
            </a:r>
          </a:p>
          <a:p>
            <a:pPr marL="514350" indent="-514350">
              <a:buFont typeface="+mj-lt"/>
              <a:buAutoNum type="arabicPeriod"/>
            </a:pPr>
            <a:r>
              <a:rPr lang="en-US" altLang="en-US" sz="2800" dirty="0"/>
              <a:t>Implies that you will continue to have a </a:t>
            </a:r>
            <a:r>
              <a:rPr lang="en-US" altLang="en-US" sz="2800" u="sng" dirty="0"/>
              <a:t>UAB</a:t>
            </a:r>
            <a:r>
              <a:rPr lang="en-US" altLang="en-US" sz="2800" dirty="0"/>
              <a:t> salary and office commitment</a:t>
            </a:r>
          </a:p>
          <a:p>
            <a:pPr marL="514350" indent="-514350">
              <a:buFont typeface="+mj-lt"/>
              <a:buAutoNum type="arabicPeriod"/>
            </a:pPr>
            <a:r>
              <a:rPr lang="en-US" altLang="en-US" sz="2800" dirty="0"/>
              <a:t>Rare to be concurrent with promotion</a:t>
            </a:r>
          </a:p>
        </p:txBody>
      </p:sp>
    </p:spTree>
    <p:extLst>
      <p:ext uri="{BB962C8B-B14F-4D97-AF65-F5344CB8AC3E}">
        <p14:creationId xmlns:p14="http://schemas.microsoft.com/office/powerpoint/2010/main" val="723176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380067" y="613304"/>
            <a:ext cx="8229600" cy="1003300"/>
          </a:xfrm>
        </p:spPr>
        <p:txBody>
          <a:bodyPr/>
          <a:lstStyle/>
          <a:p>
            <a:pPr eaLnBrk="1" hangingPunct="1"/>
            <a:r>
              <a:rPr lang="en-US" altLang="en-US" b="1" i="1" dirty="0" smtClean="0">
                <a:solidFill>
                  <a:srgbClr val="00B050"/>
                </a:solidFill>
              </a:rPr>
              <a:t>Adjudication of negative decisions</a:t>
            </a:r>
            <a:endParaRPr lang="en-US" altLang="en-US" dirty="0" smtClean="0">
              <a:solidFill>
                <a:srgbClr val="00B050"/>
              </a:solidFill>
            </a:endParaRPr>
          </a:p>
        </p:txBody>
      </p:sp>
      <p:sp>
        <p:nvSpPr>
          <p:cNvPr id="3" name="Content Placeholder 2"/>
          <p:cNvSpPr>
            <a:spLocks noGrp="1"/>
          </p:cNvSpPr>
          <p:nvPr>
            <p:ph idx="1"/>
          </p:nvPr>
        </p:nvSpPr>
        <p:spPr>
          <a:xfrm>
            <a:off x="1981200" y="1836738"/>
            <a:ext cx="8229600" cy="4330700"/>
          </a:xfrm>
        </p:spPr>
        <p:txBody>
          <a:bodyPr rtlCol="0">
            <a:noAutofit/>
          </a:bodyPr>
          <a:lstStyle/>
          <a:p>
            <a:pPr marL="0" indent="0">
              <a:buNone/>
              <a:defRPr/>
            </a:pPr>
            <a:r>
              <a:rPr lang="en-US" sz="2400" b="1" dirty="0"/>
              <a:t>Appeal to DOP APTC</a:t>
            </a:r>
          </a:p>
          <a:p>
            <a:pPr>
              <a:defRPr/>
            </a:pPr>
            <a:r>
              <a:rPr lang="en-US" sz="2000" dirty="0"/>
              <a:t>Written request for reconsideration emphasizing specifics which the candidate thinks were not properly reviewed or emphasized at the initial review.  </a:t>
            </a:r>
          </a:p>
          <a:p>
            <a:pPr>
              <a:defRPr/>
            </a:pPr>
            <a:r>
              <a:rPr lang="en-US" sz="2000" dirty="0"/>
              <a:t>Maintenance of an accurate, up-to-date curriculum vita and academic portfolio is the responsibility of each individual faculty member. </a:t>
            </a:r>
          </a:p>
          <a:p>
            <a:pPr>
              <a:defRPr/>
            </a:pPr>
            <a:r>
              <a:rPr lang="en-US" sz="2000" dirty="0"/>
              <a:t>Recent accomplishments or other changes in a faculty member’s curriculum vita occurring after the deadline for submission of materials for review does not constitute grounds for appeal and will not be considered in the appeals process. </a:t>
            </a:r>
            <a:r>
              <a:rPr lang="en-US" sz="2800" dirty="0"/>
              <a:t> </a:t>
            </a:r>
          </a:p>
          <a:p>
            <a:pPr>
              <a:defRPr/>
            </a:pPr>
            <a:r>
              <a:rPr lang="en-US" sz="2000" dirty="0"/>
              <a:t>Appeals should be made by the faculty within 15 days of being informed of decisions of the departmental APTC. Appeals will be addressed by the committee and departmental chair within 15 days.  </a:t>
            </a:r>
          </a:p>
          <a:p>
            <a:pPr>
              <a:defRPr/>
            </a:pPr>
            <a:endParaRPr lang="en-US" sz="2800" dirty="0"/>
          </a:p>
        </p:txBody>
      </p:sp>
    </p:spTree>
    <p:extLst>
      <p:ext uri="{BB962C8B-B14F-4D97-AF65-F5344CB8AC3E}">
        <p14:creationId xmlns:p14="http://schemas.microsoft.com/office/powerpoint/2010/main" val="20053929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81200" y="106363"/>
            <a:ext cx="8229600" cy="1143000"/>
          </a:xfrm>
        </p:spPr>
        <p:txBody>
          <a:bodyPr/>
          <a:lstStyle/>
          <a:p>
            <a:pPr eaLnBrk="1" hangingPunct="1"/>
            <a:r>
              <a:rPr lang="en-US" altLang="en-US" b="1" i="1" smtClean="0">
                <a:solidFill>
                  <a:srgbClr val="00B050"/>
                </a:solidFill>
              </a:rPr>
              <a:t>Adjudication of negative decisions</a:t>
            </a:r>
            <a:endParaRPr lang="en-US" altLang="en-US" smtClean="0">
              <a:solidFill>
                <a:srgbClr val="00B050"/>
              </a:solidFill>
            </a:endParaRPr>
          </a:p>
        </p:txBody>
      </p:sp>
      <p:sp>
        <p:nvSpPr>
          <p:cNvPr id="3" name="Content Placeholder 2"/>
          <p:cNvSpPr>
            <a:spLocks noGrp="1"/>
          </p:cNvSpPr>
          <p:nvPr>
            <p:ph idx="1"/>
          </p:nvPr>
        </p:nvSpPr>
        <p:spPr>
          <a:xfrm>
            <a:off x="1981200" y="1867430"/>
            <a:ext cx="8229600" cy="5319712"/>
          </a:xfrm>
        </p:spPr>
        <p:txBody>
          <a:bodyPr rtlCol="0">
            <a:noAutofit/>
          </a:bodyPr>
          <a:lstStyle/>
          <a:p>
            <a:pPr>
              <a:defRPr/>
            </a:pPr>
            <a:r>
              <a:rPr lang="en-US" sz="2000" dirty="0"/>
              <a:t>If appeal is denied at the level of the APTC or the Chair, the faculty member may request that his or her application be advanced to the Faculty Council for consideration. However, a report of the departmental APTC and the department Chair, must accompany the faculty member’s application when submitted to the Faculty Council. </a:t>
            </a:r>
          </a:p>
          <a:p>
            <a:pPr marL="0" indent="0">
              <a:buNone/>
              <a:defRPr/>
            </a:pPr>
            <a:r>
              <a:rPr lang="en-US" sz="2400" b="1" dirty="0"/>
              <a:t>Departmental Appeal to the Faculty Council</a:t>
            </a:r>
            <a:endParaRPr lang="en-US" sz="2400" dirty="0"/>
          </a:p>
          <a:p>
            <a:pPr>
              <a:defRPr/>
            </a:pPr>
            <a:r>
              <a:rPr lang="en-US" sz="2000" dirty="0"/>
              <a:t>Appeals to the Faculty Council for a reconsideration of the judgment by the Council that a faculty member should be denied promotion, or tenure, shall be communicated verbally or in writing by the APTC Chair or by the Department Chair, or their designee, prior to the deadline set by the Faculty Council.  A date will be granted for the Chair of the APTC and/or Department Chair to appear before the Council to present their appeal. Only </a:t>
            </a:r>
            <a:r>
              <a:rPr lang="en-US" sz="2000" b="1" dirty="0"/>
              <a:t>new</a:t>
            </a:r>
            <a:r>
              <a:rPr lang="en-US" sz="2000" dirty="0"/>
              <a:t> supporting documentation will be admissible in the appeal for consideration by the Faculty Council. </a:t>
            </a:r>
          </a:p>
        </p:txBody>
      </p:sp>
    </p:spTree>
    <p:extLst>
      <p:ext uri="{BB962C8B-B14F-4D97-AF65-F5344CB8AC3E}">
        <p14:creationId xmlns:p14="http://schemas.microsoft.com/office/powerpoint/2010/main" val="1841552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981200" y="301096"/>
            <a:ext cx="8229600" cy="1143000"/>
          </a:xfrm>
        </p:spPr>
        <p:txBody>
          <a:bodyPr/>
          <a:lstStyle/>
          <a:p>
            <a:pPr eaLnBrk="1" hangingPunct="1"/>
            <a:r>
              <a:rPr lang="en-US" altLang="en-US" b="1" i="1" dirty="0" smtClean="0">
                <a:solidFill>
                  <a:srgbClr val="00B050"/>
                </a:solidFill>
              </a:rPr>
              <a:t>2017 APTC Members</a:t>
            </a:r>
            <a:endParaRPr lang="en-US" altLang="en-US" dirty="0" smtClean="0">
              <a:solidFill>
                <a:srgbClr val="00B050"/>
              </a:solidFill>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905110265"/>
              </p:ext>
            </p:extLst>
          </p:nvPr>
        </p:nvGraphicFramePr>
        <p:xfrm>
          <a:off x="2953015" y="1794933"/>
          <a:ext cx="6285970" cy="4456737"/>
        </p:xfrm>
        <a:graphic>
          <a:graphicData uri="http://schemas.openxmlformats.org/drawingml/2006/table">
            <a:tbl>
              <a:tblPr/>
              <a:tblGrid>
                <a:gridCol w="2952852"/>
                <a:gridCol w="2260105"/>
                <a:gridCol w="1073013"/>
              </a:tblGrid>
              <a:tr h="197125">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Calibri" charset="0"/>
                        </a:rPr>
                        <a:t>Name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Calibri" charset="0"/>
                        </a:rPr>
                        <a:t>Rank</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Calibri" charset="0"/>
                        </a:rPr>
                        <a:t>Tenure Status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Rich Whitley,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Professor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Chair/T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Bill Britt,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Professor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Tim Coghill,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Professor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NTE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Randy Cron,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Professor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Tony Fargason,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Professor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Peter Glaeser,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Professor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NTE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Ann Klasner,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Professor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NTE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Michele Nichols,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Professor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Nat Robin, MD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Professor (Genetics)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Shannon Ross,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Associate Professor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Tina Simpson,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Associate Professor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NTE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Nancy Tofil,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Associate Professor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Calibri"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Calibri"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000000"/>
                        </a:solidFill>
                        <a:effectLst/>
                        <a:latin typeface="Calibri"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2418">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Calibri" charset="0"/>
                        </a:rPr>
                        <a:t>Mitch Cohen, MD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charset="0"/>
                        </a:rPr>
                        <a:t>Department Chair - non-voting</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bl>
          </a:graphicData>
        </a:graphic>
      </p:graphicFrame>
    </p:spTree>
    <p:extLst>
      <p:ext uri="{BB962C8B-B14F-4D97-AF65-F5344CB8AC3E}">
        <p14:creationId xmlns:p14="http://schemas.microsoft.com/office/powerpoint/2010/main" val="2030591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en-US" b="1" i="1" dirty="0" smtClean="0">
                <a:solidFill>
                  <a:srgbClr val="00B050"/>
                </a:solidFill>
              </a:rPr>
              <a:t>Faculty Tracks</a:t>
            </a:r>
          </a:p>
        </p:txBody>
      </p:sp>
      <p:sp>
        <p:nvSpPr>
          <p:cNvPr id="5123" name="Content Placeholder 2"/>
          <p:cNvSpPr>
            <a:spLocks noGrp="1"/>
          </p:cNvSpPr>
          <p:nvPr>
            <p:ph sz="half" idx="1"/>
          </p:nvPr>
        </p:nvSpPr>
        <p:spPr>
          <a:xfrm>
            <a:off x="1097279" y="1921932"/>
            <a:ext cx="4937760" cy="3947161"/>
          </a:xfrm>
        </p:spPr>
        <p:txBody>
          <a:bodyPr/>
          <a:lstStyle/>
          <a:p>
            <a:pPr marL="0" indent="0" algn="ctr">
              <a:buNone/>
            </a:pPr>
            <a:r>
              <a:rPr lang="en-US" altLang="en-US" b="1" i="1" dirty="0" smtClean="0">
                <a:solidFill>
                  <a:srgbClr val="00B050"/>
                </a:solidFill>
              </a:rPr>
              <a:t>Appointment, Promotion and Tenure Track is for faculty employed by</a:t>
            </a:r>
          </a:p>
          <a:p>
            <a:pPr marL="0" indent="0" algn="ctr">
              <a:buNone/>
            </a:pPr>
            <a:endParaRPr lang="en-US" altLang="en-US" sz="1400" b="1" i="1" dirty="0">
              <a:solidFill>
                <a:srgbClr val="00B050"/>
              </a:solidFill>
            </a:endParaRPr>
          </a:p>
          <a:p>
            <a:pPr marL="0" indent="0" algn="ctr">
              <a:buNone/>
            </a:pPr>
            <a:r>
              <a:rPr lang="en-US" altLang="en-US" b="1" i="1" dirty="0" smtClean="0"/>
              <a:t>UAB </a:t>
            </a:r>
            <a:r>
              <a:rPr lang="en-US" altLang="en-US" b="1" i="1" u="sng" dirty="0" smtClean="0"/>
              <a:t>only</a:t>
            </a:r>
            <a:endParaRPr lang="en-US" altLang="en-US" sz="1200" b="1" i="1" u="sng" dirty="0"/>
          </a:p>
          <a:p>
            <a:pPr marL="0" indent="0" algn="ctr">
              <a:buNone/>
            </a:pPr>
            <a:r>
              <a:rPr lang="en-US" altLang="en-US" b="1" dirty="0" smtClean="0"/>
              <a:t>or</a:t>
            </a:r>
          </a:p>
          <a:p>
            <a:pPr marL="0" indent="0" algn="ctr">
              <a:buNone/>
            </a:pPr>
            <a:r>
              <a:rPr lang="en-US" altLang="en-US" b="1" i="1" dirty="0" smtClean="0"/>
              <a:t>UAB </a:t>
            </a:r>
            <a:r>
              <a:rPr lang="en-US" altLang="en-US" b="1" i="1" u="sng" dirty="0" smtClean="0"/>
              <a:t>and</a:t>
            </a:r>
            <a:r>
              <a:rPr lang="en-US" altLang="en-US" b="1" i="1" dirty="0" smtClean="0"/>
              <a:t> the </a:t>
            </a:r>
          </a:p>
          <a:p>
            <a:pPr marL="0" indent="0" algn="ctr">
              <a:buNone/>
            </a:pPr>
            <a:r>
              <a:rPr lang="en-US" altLang="en-US" b="1" i="1" dirty="0" smtClean="0"/>
              <a:t>Health Services Foundation</a:t>
            </a:r>
            <a:endParaRPr lang="en-US" altLang="en-US" dirty="0" smtClean="0"/>
          </a:p>
        </p:txBody>
      </p:sp>
      <p:sp>
        <p:nvSpPr>
          <p:cNvPr id="5124" name="Content Placeholder 1"/>
          <p:cNvSpPr>
            <a:spLocks noGrp="1"/>
          </p:cNvSpPr>
          <p:nvPr>
            <p:ph sz="half" idx="2"/>
          </p:nvPr>
        </p:nvSpPr>
        <p:spPr>
          <a:xfrm>
            <a:off x="6217920" y="1921931"/>
            <a:ext cx="4937760" cy="3947163"/>
          </a:xfrm>
        </p:spPr>
        <p:txBody>
          <a:bodyPr/>
          <a:lstStyle/>
          <a:p>
            <a:pPr marL="0" indent="0" algn="ctr">
              <a:buNone/>
            </a:pPr>
            <a:r>
              <a:rPr lang="en-US" altLang="en-US" b="1" i="1" dirty="0" smtClean="0">
                <a:solidFill>
                  <a:srgbClr val="00B050"/>
                </a:solidFill>
              </a:rPr>
              <a:t>Clinical Faculty Track is for </a:t>
            </a:r>
            <a:endParaRPr lang="en-US" altLang="en-US" b="1" i="1" dirty="0" smtClean="0">
              <a:solidFill>
                <a:srgbClr val="00B050"/>
              </a:solidFill>
            </a:endParaRPr>
          </a:p>
          <a:p>
            <a:pPr marL="0" indent="0" algn="ctr">
              <a:buNone/>
            </a:pPr>
            <a:r>
              <a:rPr lang="en-US" altLang="en-US" b="1" i="1" dirty="0" smtClean="0">
                <a:solidFill>
                  <a:srgbClr val="00B050"/>
                </a:solidFill>
              </a:rPr>
              <a:t>faculty </a:t>
            </a:r>
            <a:r>
              <a:rPr lang="en-US" altLang="en-US" b="1" i="1" dirty="0" smtClean="0">
                <a:solidFill>
                  <a:srgbClr val="00B050"/>
                </a:solidFill>
              </a:rPr>
              <a:t>employed </a:t>
            </a:r>
          </a:p>
          <a:p>
            <a:pPr marL="0" indent="0" algn="ctr">
              <a:buNone/>
            </a:pPr>
            <a:r>
              <a:rPr lang="en-US" altLang="en-US" b="1" i="1" dirty="0" smtClean="0">
                <a:solidFill>
                  <a:srgbClr val="00B050"/>
                </a:solidFill>
              </a:rPr>
              <a:t>by </a:t>
            </a:r>
          </a:p>
          <a:p>
            <a:pPr marL="0" indent="0" algn="ctr">
              <a:buNone/>
            </a:pPr>
            <a:r>
              <a:rPr lang="en-US" altLang="en-US" b="1" i="1" dirty="0" smtClean="0"/>
              <a:t>Health </a:t>
            </a:r>
            <a:r>
              <a:rPr lang="en-US" altLang="en-US" b="1" i="1" dirty="0" smtClean="0"/>
              <a:t>Services Foundation </a:t>
            </a:r>
            <a:r>
              <a:rPr lang="en-US" altLang="en-US" b="1" i="1" u="sng" dirty="0" smtClean="0"/>
              <a:t>only</a:t>
            </a:r>
            <a:endParaRPr lang="en-US" altLang="en-US" u="sng" dirty="0" smtClean="0"/>
          </a:p>
        </p:txBody>
      </p:sp>
      <p:cxnSp>
        <p:nvCxnSpPr>
          <p:cNvPr id="6" name="Straight Connector 5"/>
          <p:cNvCxnSpPr/>
          <p:nvPr/>
        </p:nvCxnSpPr>
        <p:spPr>
          <a:xfrm>
            <a:off x="6172200" y="1600201"/>
            <a:ext cx="0" cy="45259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9286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981200" y="462540"/>
            <a:ext cx="8229600" cy="1143000"/>
          </a:xfrm>
        </p:spPr>
        <p:txBody>
          <a:bodyPr>
            <a:normAutofit fontScale="90000"/>
          </a:bodyPr>
          <a:lstStyle/>
          <a:p>
            <a:pPr eaLnBrk="1" hangingPunct="1"/>
            <a:r>
              <a:rPr lang="en-US" altLang="en-US" sz="4200" b="1" i="1" dirty="0">
                <a:solidFill>
                  <a:srgbClr val="00B050"/>
                </a:solidFill>
              </a:rPr>
              <a:t>Appointment, Promotion, and Tenure Committee (APTC)</a:t>
            </a:r>
          </a:p>
        </p:txBody>
      </p:sp>
      <p:sp>
        <p:nvSpPr>
          <p:cNvPr id="4099" name="Content Placeholder 2"/>
          <p:cNvSpPr>
            <a:spLocks noGrp="1"/>
          </p:cNvSpPr>
          <p:nvPr>
            <p:ph idx="1"/>
          </p:nvPr>
        </p:nvSpPr>
        <p:spPr>
          <a:xfrm>
            <a:off x="1981199" y="2097811"/>
            <a:ext cx="8873068" cy="4321175"/>
          </a:xfrm>
        </p:spPr>
        <p:txBody>
          <a:bodyPr/>
          <a:lstStyle/>
          <a:p>
            <a:pPr marL="0" indent="0" algn="just">
              <a:buNone/>
              <a:defRPr/>
            </a:pPr>
            <a:r>
              <a:rPr lang="en-US" sz="2600" dirty="0"/>
              <a:t>The APTC is an advocate for faculty success.</a:t>
            </a:r>
          </a:p>
          <a:p>
            <a:pPr marL="0" indent="0" algn="just">
              <a:buNone/>
              <a:defRPr/>
            </a:pPr>
            <a:r>
              <a:rPr lang="en-US" sz="2600" dirty="0"/>
              <a:t>Faculty success is all of our success!</a:t>
            </a:r>
            <a:endParaRPr lang="en-US" sz="1400" dirty="0"/>
          </a:p>
          <a:p>
            <a:pPr marL="0" indent="0" algn="just">
              <a:buNone/>
              <a:defRPr/>
            </a:pPr>
            <a:r>
              <a:rPr lang="en-US" sz="1400" dirty="0"/>
              <a:t> </a:t>
            </a:r>
          </a:p>
          <a:p>
            <a:pPr marL="0" indent="0" algn="just">
              <a:buNone/>
              <a:defRPr/>
            </a:pPr>
            <a:r>
              <a:rPr lang="en-US" sz="2600" dirty="0"/>
              <a:t>The primary purpose of the DOP APTC is to: </a:t>
            </a:r>
          </a:p>
          <a:p>
            <a:pPr algn="just">
              <a:buFont typeface="Wingdings" panose="05000000000000000000" pitchFamily="2" charset="2"/>
              <a:buChar char="Ø"/>
              <a:defRPr/>
            </a:pPr>
            <a:r>
              <a:rPr lang="en-US" sz="2600" dirty="0" smtClean="0"/>
              <a:t> Review </a:t>
            </a:r>
            <a:r>
              <a:rPr lang="en-US" sz="2600" dirty="0"/>
              <a:t>faculty member’s ‘body of work’ to guarantee </a:t>
            </a:r>
            <a:r>
              <a:rPr lang="en-US" sz="2600" dirty="0" smtClean="0"/>
              <a:t>it meets</a:t>
            </a:r>
            <a:br>
              <a:rPr lang="en-US" sz="2600" dirty="0" smtClean="0"/>
            </a:br>
            <a:r>
              <a:rPr lang="en-US" sz="2600" dirty="0" smtClean="0"/>
              <a:t>   DOP </a:t>
            </a:r>
            <a:r>
              <a:rPr lang="en-US" sz="2600" dirty="0"/>
              <a:t>and SOM standards for promotion/tenure</a:t>
            </a:r>
          </a:p>
          <a:p>
            <a:pPr algn="just">
              <a:buFont typeface="Wingdings" panose="05000000000000000000" pitchFamily="2" charset="2"/>
              <a:buChar char="Ø"/>
              <a:defRPr/>
            </a:pPr>
            <a:r>
              <a:rPr lang="en-US" sz="2600" dirty="0" smtClean="0"/>
              <a:t> Assist </a:t>
            </a:r>
            <a:r>
              <a:rPr lang="en-US" sz="2600" dirty="0"/>
              <a:t>in preparing dossier for Faculty Council</a:t>
            </a:r>
          </a:p>
          <a:p>
            <a:pPr algn="just">
              <a:buFont typeface="Wingdings" panose="05000000000000000000" pitchFamily="2" charset="2"/>
              <a:buChar char="Ø"/>
              <a:defRPr/>
            </a:pPr>
            <a:r>
              <a:rPr lang="en-US" sz="2600" dirty="0" smtClean="0"/>
              <a:t> Make </a:t>
            </a:r>
            <a:r>
              <a:rPr lang="en-US" sz="2600" dirty="0"/>
              <a:t>recommendations on faculty appointments</a:t>
            </a:r>
            <a:endParaRPr lang="en-US" sz="1100" dirty="0"/>
          </a:p>
          <a:p>
            <a:pPr marL="0" indent="0">
              <a:buNone/>
              <a:defRPr/>
            </a:pPr>
            <a:endParaRPr lang="en-US" altLang="en-US" dirty="0" smtClean="0"/>
          </a:p>
        </p:txBody>
      </p:sp>
    </p:spTree>
    <p:extLst>
      <p:ext uri="{BB962C8B-B14F-4D97-AF65-F5344CB8AC3E}">
        <p14:creationId xmlns:p14="http://schemas.microsoft.com/office/powerpoint/2010/main" val="157611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b="1" i="1" dirty="0" smtClean="0">
                <a:solidFill>
                  <a:srgbClr val="00B050"/>
                </a:solidFill>
              </a:rPr>
              <a:t>Key Concepts</a:t>
            </a:r>
            <a:endParaRPr lang="en-US" altLang="en-US" dirty="0" smtClean="0">
              <a:solidFill>
                <a:srgbClr val="00B050"/>
              </a:solidFill>
            </a:endParaRPr>
          </a:p>
        </p:txBody>
      </p:sp>
      <p:sp>
        <p:nvSpPr>
          <p:cNvPr id="8195" name="Content Placeholder 2"/>
          <p:cNvSpPr>
            <a:spLocks noGrp="1"/>
          </p:cNvSpPr>
          <p:nvPr>
            <p:ph idx="1"/>
          </p:nvPr>
        </p:nvSpPr>
        <p:spPr>
          <a:xfrm>
            <a:off x="2011680" y="1996547"/>
            <a:ext cx="8229600" cy="3777719"/>
          </a:xfrm>
        </p:spPr>
        <p:txBody>
          <a:bodyPr/>
          <a:lstStyle/>
          <a:p>
            <a:pPr eaLnBrk="1" hangingPunct="1"/>
            <a:r>
              <a:rPr lang="en-US" altLang="en-US" sz="2800" u="sng" dirty="0"/>
              <a:t>Promotion</a:t>
            </a:r>
            <a:r>
              <a:rPr lang="en-US" altLang="en-US" sz="2800" dirty="0"/>
              <a:t> – Advancement to higher academic rank</a:t>
            </a:r>
          </a:p>
          <a:p>
            <a:pPr eaLnBrk="1" hangingPunct="1"/>
            <a:r>
              <a:rPr lang="en-US" altLang="en-US" sz="2800" u="sng" dirty="0"/>
              <a:t>Tenure</a:t>
            </a:r>
            <a:r>
              <a:rPr lang="en-US" altLang="en-US" sz="2800" dirty="0"/>
              <a:t> – “An affirmative commitment by the Board of Trustees … generally offered after a probationary period of employment of a right to continuing employment except upon dismissal for cause, retirement, bona fide financial exigency of the institution or division ….” (Faculty Handbook 2.6.6.1)</a:t>
            </a:r>
          </a:p>
          <a:p>
            <a:pPr lvl="1" eaLnBrk="1" hangingPunct="1">
              <a:buFont typeface="Wingdings" panose="05000000000000000000" pitchFamily="2" charset="2"/>
              <a:buChar char="Ø"/>
            </a:pPr>
            <a:r>
              <a:rPr lang="en-US" altLang="en-US" sz="2400" dirty="0" smtClean="0"/>
              <a:t> Current </a:t>
            </a:r>
            <a:r>
              <a:rPr lang="en-US" altLang="en-US" sz="2400" dirty="0"/>
              <a:t>“probationary” period at UABSOM is 10 years </a:t>
            </a:r>
          </a:p>
        </p:txBody>
      </p:sp>
    </p:spTree>
    <p:extLst>
      <p:ext uri="{BB962C8B-B14F-4D97-AF65-F5344CB8AC3E}">
        <p14:creationId xmlns:p14="http://schemas.microsoft.com/office/powerpoint/2010/main" val="1269150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i="1" dirty="0" smtClean="0">
                <a:solidFill>
                  <a:srgbClr val="00B050"/>
                </a:solidFill>
              </a:rPr>
              <a:t>Key Concepts, cont</a:t>
            </a:r>
            <a:r>
              <a:rPr lang="en-US" b="1" i="1" dirty="0" smtClean="0">
                <a:solidFill>
                  <a:srgbClr val="00B050"/>
                </a:solidFill>
                <a:effectLst>
                  <a:outerShdw blurRad="38100" dist="38100" dir="2700000" algn="tl">
                    <a:srgbClr val="000000"/>
                  </a:outerShdw>
                </a:effectLst>
              </a:rPr>
              <a:t>.</a:t>
            </a:r>
            <a:endParaRPr lang="en-US" dirty="0" smtClean="0">
              <a:solidFill>
                <a:srgbClr val="00B050"/>
              </a:solidFill>
            </a:endParaRPr>
          </a:p>
        </p:txBody>
      </p:sp>
      <p:sp>
        <p:nvSpPr>
          <p:cNvPr id="9219" name="Content Placeholder 2"/>
          <p:cNvSpPr>
            <a:spLocks noGrp="1"/>
          </p:cNvSpPr>
          <p:nvPr>
            <p:ph idx="1"/>
          </p:nvPr>
        </p:nvSpPr>
        <p:spPr>
          <a:xfrm>
            <a:off x="1097280" y="1913466"/>
            <a:ext cx="10058400" cy="3955627"/>
          </a:xfrm>
        </p:spPr>
        <p:txBody>
          <a:bodyPr>
            <a:normAutofit lnSpcReduction="10000"/>
          </a:bodyPr>
          <a:lstStyle/>
          <a:p>
            <a:pPr eaLnBrk="1" hangingPunct="1">
              <a:buFont typeface="Arial" panose="020B0604020202020204" pitchFamily="34" charset="0"/>
              <a:buNone/>
            </a:pPr>
            <a:r>
              <a:rPr lang="en-US" altLang="en-US" sz="2400" u="sng" dirty="0"/>
              <a:t>Ranks </a:t>
            </a:r>
            <a:r>
              <a:rPr lang="en-US" altLang="en-US" sz="2400" dirty="0"/>
              <a:t> –  	Instructor</a:t>
            </a:r>
          </a:p>
          <a:p>
            <a:pPr lvl="1" eaLnBrk="1" hangingPunct="1">
              <a:buFont typeface="Arial" panose="020B0604020202020204" pitchFamily="34" charset="0"/>
              <a:buNone/>
            </a:pPr>
            <a:r>
              <a:rPr lang="en-US" altLang="en-US" sz="2400" dirty="0"/>
              <a:t>	       	</a:t>
            </a:r>
            <a:r>
              <a:rPr lang="en-US" altLang="en-US" sz="2400" dirty="0" smtClean="0"/>
              <a:t>	Assistant </a:t>
            </a:r>
            <a:r>
              <a:rPr lang="en-US" altLang="en-US" sz="2400" dirty="0"/>
              <a:t>Professor</a:t>
            </a:r>
          </a:p>
          <a:p>
            <a:pPr lvl="1" eaLnBrk="1" hangingPunct="1">
              <a:buFont typeface="Arial" panose="020B0604020202020204" pitchFamily="34" charset="0"/>
              <a:buNone/>
            </a:pPr>
            <a:r>
              <a:rPr lang="en-US" altLang="en-US" sz="2400" dirty="0"/>
              <a:t>	       </a:t>
            </a:r>
            <a:r>
              <a:rPr lang="en-US" altLang="en-US" sz="2400" dirty="0" smtClean="0"/>
              <a:t>	 </a:t>
            </a:r>
            <a:r>
              <a:rPr lang="en-US" altLang="en-US" sz="2400" dirty="0"/>
              <a:t>	Associate Professor</a:t>
            </a:r>
          </a:p>
          <a:p>
            <a:pPr lvl="1" eaLnBrk="1" hangingPunct="1">
              <a:buFont typeface="Arial" panose="020B0604020202020204" pitchFamily="34" charset="0"/>
              <a:buNone/>
            </a:pPr>
            <a:r>
              <a:rPr lang="en-US" altLang="en-US" sz="2400" dirty="0"/>
              <a:t>	    	</a:t>
            </a:r>
            <a:r>
              <a:rPr lang="en-US" altLang="en-US" sz="2400" dirty="0" smtClean="0"/>
              <a:t>	Professor</a:t>
            </a:r>
            <a:endParaRPr lang="en-US" altLang="en-US" sz="2400" dirty="0"/>
          </a:p>
          <a:p>
            <a:pPr eaLnBrk="1" hangingPunct="1">
              <a:buFont typeface="Arial" panose="020B0604020202020204" pitchFamily="34" charset="0"/>
              <a:buNone/>
            </a:pPr>
            <a:r>
              <a:rPr lang="en-US" altLang="en-US" sz="2400" dirty="0" smtClean="0"/>
              <a:t> </a:t>
            </a:r>
            <a:r>
              <a:rPr lang="en-US" altLang="en-US" sz="2400" u="sng" dirty="0"/>
              <a:t>Tracks</a:t>
            </a:r>
            <a:r>
              <a:rPr lang="en-US" altLang="en-US" sz="2400" dirty="0"/>
              <a:t> – 	Tenure earning track (TE)</a:t>
            </a:r>
          </a:p>
          <a:p>
            <a:pPr eaLnBrk="1" hangingPunct="1">
              <a:buFont typeface="Arial" panose="020B0604020202020204" pitchFamily="34" charset="0"/>
              <a:buNone/>
            </a:pPr>
            <a:r>
              <a:rPr lang="en-US" altLang="en-US" sz="2400" dirty="0"/>
              <a:t>		    	Non-tenure earning track (NTE)</a:t>
            </a:r>
          </a:p>
          <a:p>
            <a:pPr eaLnBrk="1" hangingPunct="1"/>
            <a:endParaRPr lang="en-US" altLang="en-US" sz="2000" dirty="0"/>
          </a:p>
          <a:p>
            <a:pPr eaLnBrk="1" hangingPunct="1">
              <a:buFontTx/>
              <a:buChar char="•"/>
            </a:pPr>
            <a:r>
              <a:rPr lang="en-US" altLang="en-US" sz="1800" dirty="0"/>
              <a:t> </a:t>
            </a:r>
            <a:r>
              <a:rPr lang="en-US" altLang="en-US" sz="1800" u="sng" dirty="0"/>
              <a:t>Note</a:t>
            </a:r>
            <a:r>
              <a:rPr lang="en-US" altLang="en-US" sz="1800" dirty="0"/>
              <a:t> – Tenure decisions are made separately from  appointment or promotion decisions.  These decisions may be made at the same time or at separate points in time.  Tenure cannot be awarded at the rank of Assistant Professor or below.</a:t>
            </a:r>
            <a:endParaRPr lang="en-US" altLang="en-US" sz="1800" u="sng" dirty="0"/>
          </a:p>
          <a:p>
            <a:pPr eaLnBrk="1" hangingPunct="1"/>
            <a:endParaRPr lang="en-US" altLang="en-US" sz="2000" dirty="0"/>
          </a:p>
        </p:txBody>
      </p:sp>
    </p:spTree>
    <p:extLst>
      <p:ext uri="{BB962C8B-B14F-4D97-AF65-F5344CB8AC3E}">
        <p14:creationId xmlns:p14="http://schemas.microsoft.com/office/powerpoint/2010/main" val="1280688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http://tse3.mm.bing.net/th?id=OIP.M86dfe29cca98559e134c9c9f0cbfdf09H0&amp;pid=1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6264" y="1436689"/>
            <a:ext cx="4052887" cy="407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885950" y="3905251"/>
            <a:ext cx="1905000" cy="646113"/>
          </a:xfrm>
          <a:prstGeom prst="rect">
            <a:avLst/>
          </a:prstGeom>
          <a:noFill/>
        </p:spPr>
        <p:txBody>
          <a:bodyPr wrap="none">
            <a:spAutoFit/>
          </a:bodyPr>
          <a:lstStyle/>
          <a:p>
            <a:pPr eaLnBrk="1" hangingPunct="1">
              <a:defRPr/>
            </a:pPr>
            <a:r>
              <a:rPr lang="en-US" b="1" dirty="0"/>
              <a:t>Internal/External</a:t>
            </a:r>
          </a:p>
          <a:p>
            <a:pPr eaLnBrk="1" hangingPunct="1">
              <a:defRPr/>
            </a:pPr>
            <a:r>
              <a:rPr lang="en-US" b="1" dirty="0"/>
              <a:t>Letters of Support</a:t>
            </a:r>
          </a:p>
        </p:txBody>
      </p:sp>
      <p:sp>
        <p:nvSpPr>
          <p:cNvPr id="6" name="TextBox 5"/>
          <p:cNvSpPr txBox="1"/>
          <p:nvPr/>
        </p:nvSpPr>
        <p:spPr>
          <a:xfrm>
            <a:off x="2336801" y="4910139"/>
            <a:ext cx="1444625" cy="369887"/>
          </a:xfrm>
          <a:prstGeom prst="rect">
            <a:avLst/>
          </a:prstGeom>
          <a:noFill/>
        </p:spPr>
        <p:txBody>
          <a:bodyPr wrap="none">
            <a:spAutoFit/>
          </a:bodyPr>
          <a:lstStyle/>
          <a:p>
            <a:pPr eaLnBrk="1" hangingPunct="1">
              <a:defRPr/>
            </a:pPr>
            <a:r>
              <a:rPr lang="en-US" b="1" dirty="0"/>
              <a:t>Chair’s Letter</a:t>
            </a:r>
          </a:p>
        </p:txBody>
      </p:sp>
      <p:sp>
        <p:nvSpPr>
          <p:cNvPr id="9" name="TextBox 8"/>
          <p:cNvSpPr txBox="1"/>
          <p:nvPr/>
        </p:nvSpPr>
        <p:spPr>
          <a:xfrm>
            <a:off x="2157413" y="1825625"/>
            <a:ext cx="1789112" cy="369888"/>
          </a:xfrm>
          <a:prstGeom prst="rect">
            <a:avLst/>
          </a:prstGeom>
          <a:noFill/>
        </p:spPr>
        <p:txBody>
          <a:bodyPr wrap="none">
            <a:spAutoFit/>
          </a:bodyPr>
          <a:lstStyle/>
          <a:p>
            <a:pPr eaLnBrk="1" hangingPunct="1">
              <a:defRPr/>
            </a:pPr>
            <a:r>
              <a:rPr lang="en-US" b="1" dirty="0"/>
              <a:t>Curriculum Vitae</a:t>
            </a:r>
          </a:p>
        </p:txBody>
      </p:sp>
      <p:sp>
        <p:nvSpPr>
          <p:cNvPr id="7" name="TextBox 6"/>
          <p:cNvSpPr txBox="1"/>
          <p:nvPr/>
        </p:nvSpPr>
        <p:spPr>
          <a:xfrm>
            <a:off x="3686176" y="5638801"/>
            <a:ext cx="1490663" cy="646113"/>
          </a:xfrm>
          <a:prstGeom prst="rect">
            <a:avLst/>
          </a:prstGeom>
          <a:noFill/>
        </p:spPr>
        <p:txBody>
          <a:bodyPr wrap="none">
            <a:spAutoFit/>
          </a:bodyPr>
          <a:lstStyle/>
          <a:p>
            <a:pPr eaLnBrk="1" hangingPunct="1">
              <a:defRPr/>
            </a:pPr>
            <a:r>
              <a:rPr lang="en-US" b="1" dirty="0"/>
              <a:t>Academic </a:t>
            </a:r>
            <a:br>
              <a:rPr lang="en-US" b="1" dirty="0"/>
            </a:br>
            <a:r>
              <a:rPr lang="en-US" b="1" dirty="0"/>
              <a:t>Contributions</a:t>
            </a:r>
          </a:p>
        </p:txBody>
      </p:sp>
      <p:cxnSp>
        <p:nvCxnSpPr>
          <p:cNvPr id="10" name="Straight Arrow Connector 9"/>
          <p:cNvCxnSpPr/>
          <p:nvPr/>
        </p:nvCxnSpPr>
        <p:spPr>
          <a:xfrm>
            <a:off x="3440113" y="2181225"/>
            <a:ext cx="1123950" cy="4905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879976" y="5095876"/>
            <a:ext cx="638175" cy="7350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3"/>
          </p:cNvCxnSpPr>
          <p:nvPr/>
        </p:nvCxnSpPr>
        <p:spPr>
          <a:xfrm flipV="1">
            <a:off x="3790951" y="4040188"/>
            <a:ext cx="773113" cy="1889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6" idx="3"/>
          </p:cNvCxnSpPr>
          <p:nvPr/>
        </p:nvCxnSpPr>
        <p:spPr>
          <a:xfrm flipV="1">
            <a:off x="3781426" y="4581525"/>
            <a:ext cx="989013" cy="514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23" name="TextBox 21"/>
          <p:cNvSpPr txBox="1">
            <a:spLocks noChangeArrowheads="1"/>
          </p:cNvSpPr>
          <p:nvPr/>
        </p:nvSpPr>
        <p:spPr bwMode="auto">
          <a:xfrm rot="-907673">
            <a:off x="5783264" y="3856038"/>
            <a:ext cx="1762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solidFill>
                  <a:schemeClr val="bg1"/>
                </a:solidFill>
                <a:latin typeface="Arial" panose="020B0604020202020204" pitchFamily="34" charset="0"/>
              </a:rPr>
              <a:t>Faculty Council</a:t>
            </a:r>
          </a:p>
        </p:txBody>
      </p:sp>
      <p:cxnSp>
        <p:nvCxnSpPr>
          <p:cNvPr id="21" name="Straight Arrow Connector 20"/>
          <p:cNvCxnSpPr/>
          <p:nvPr/>
        </p:nvCxnSpPr>
        <p:spPr>
          <a:xfrm>
            <a:off x="7991475" y="3476625"/>
            <a:ext cx="11255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464000" y="306388"/>
            <a:ext cx="7371953" cy="707886"/>
          </a:xfrm>
          <a:prstGeom prst="rect">
            <a:avLst/>
          </a:prstGeom>
        </p:spPr>
        <p:txBody>
          <a:bodyPr wrap="none">
            <a:spAutoFit/>
          </a:bodyPr>
          <a:lstStyle/>
          <a:p>
            <a:pPr algn="ctr">
              <a:defRPr/>
            </a:pPr>
            <a:r>
              <a:rPr lang="en-US" altLang="en-US" sz="4000" b="1" i="1" dirty="0">
                <a:solidFill>
                  <a:srgbClr val="00B050"/>
                </a:solidFill>
              </a:rPr>
              <a:t>What makes a promotion packet?</a:t>
            </a:r>
            <a:endParaRPr lang="en-US" altLang="en-US" sz="4000" dirty="0">
              <a:solidFill>
                <a:schemeClr val="tx2"/>
              </a:solidFill>
            </a:endParaRPr>
          </a:p>
        </p:txBody>
      </p:sp>
      <p:sp>
        <p:nvSpPr>
          <p:cNvPr id="26" name="Smiley Face 25"/>
          <p:cNvSpPr/>
          <p:nvPr/>
        </p:nvSpPr>
        <p:spPr>
          <a:xfrm>
            <a:off x="9212264" y="2913064"/>
            <a:ext cx="1189037" cy="1127125"/>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2" name="TextBox 21"/>
          <p:cNvSpPr txBox="1"/>
          <p:nvPr/>
        </p:nvSpPr>
        <p:spPr>
          <a:xfrm>
            <a:off x="1966914" y="2808288"/>
            <a:ext cx="2465387" cy="646112"/>
          </a:xfrm>
          <a:prstGeom prst="rect">
            <a:avLst/>
          </a:prstGeom>
          <a:noFill/>
        </p:spPr>
        <p:txBody>
          <a:bodyPr wrap="none">
            <a:spAutoFit/>
          </a:bodyPr>
          <a:lstStyle/>
          <a:p>
            <a:pPr eaLnBrk="1" hangingPunct="1">
              <a:defRPr/>
            </a:pPr>
            <a:r>
              <a:rPr lang="en-US" b="1" dirty="0"/>
              <a:t>Teaching, Research, and</a:t>
            </a:r>
            <a:br>
              <a:rPr lang="en-US" b="1" dirty="0"/>
            </a:br>
            <a:r>
              <a:rPr lang="en-US" b="1" dirty="0"/>
              <a:t>Service Documentation</a:t>
            </a:r>
          </a:p>
        </p:txBody>
      </p:sp>
      <p:cxnSp>
        <p:nvCxnSpPr>
          <p:cNvPr id="24" name="Straight Arrow Connector 23"/>
          <p:cNvCxnSpPr/>
          <p:nvPr/>
        </p:nvCxnSpPr>
        <p:spPr>
          <a:xfrm>
            <a:off x="3946525" y="3394075"/>
            <a:ext cx="617538" cy="146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5290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b="1" i="1" dirty="0" smtClean="0">
                <a:solidFill>
                  <a:srgbClr val="00B050"/>
                </a:solidFill>
              </a:rPr>
              <a:t>Review Process</a:t>
            </a:r>
          </a:p>
        </p:txBody>
      </p:sp>
      <p:sp>
        <p:nvSpPr>
          <p:cNvPr id="3" name="Content Placeholder 2"/>
          <p:cNvSpPr>
            <a:spLocks noGrp="1"/>
          </p:cNvSpPr>
          <p:nvPr>
            <p:ph idx="1"/>
          </p:nvPr>
        </p:nvSpPr>
        <p:spPr>
          <a:xfrm>
            <a:off x="1473200" y="2006602"/>
            <a:ext cx="9682479" cy="3911598"/>
          </a:xfrm>
        </p:spPr>
        <p:txBody>
          <a:bodyPr rtlCol="0">
            <a:normAutofit/>
          </a:bodyPr>
          <a:lstStyle/>
          <a:p>
            <a:pPr eaLnBrk="1" fontAlgn="auto" hangingPunct="1">
              <a:spcAft>
                <a:spcPts val="0"/>
              </a:spcAft>
              <a:buFont typeface="Arial" charset="0"/>
              <a:buChar char="•"/>
              <a:defRPr/>
            </a:pPr>
            <a:r>
              <a:rPr lang="en-US" sz="2400" dirty="0" smtClean="0"/>
              <a:t>    </a:t>
            </a:r>
            <a:r>
              <a:rPr lang="en-US" sz="3000" dirty="0" smtClean="0"/>
              <a:t>Primary </a:t>
            </a:r>
            <a:r>
              <a:rPr lang="en-US" sz="3000" dirty="0" smtClean="0"/>
              <a:t>and secondary reviewer assigned to review </a:t>
            </a:r>
            <a:r>
              <a:rPr lang="en-US" sz="3000" dirty="0" smtClean="0"/>
              <a:t>dossier</a:t>
            </a:r>
            <a:endParaRPr lang="en-US" sz="3000" dirty="0" smtClean="0"/>
          </a:p>
          <a:p>
            <a:pPr eaLnBrk="1" fontAlgn="auto" hangingPunct="1">
              <a:spcAft>
                <a:spcPts val="0"/>
              </a:spcAft>
              <a:buFont typeface="Arial" charset="0"/>
              <a:buChar char="•"/>
              <a:defRPr/>
            </a:pPr>
            <a:r>
              <a:rPr lang="en-US" sz="3000" dirty="0" smtClean="0"/>
              <a:t>   What </a:t>
            </a:r>
            <a:r>
              <a:rPr lang="en-US" sz="3000" dirty="0" smtClean="0"/>
              <a:t>are the measuring sticks?</a:t>
            </a:r>
          </a:p>
          <a:p>
            <a:pPr lvl="2">
              <a:spcAft>
                <a:spcPts val="0"/>
              </a:spcAft>
              <a:buFont typeface="Arial" charset="0"/>
              <a:buChar char="–"/>
              <a:defRPr/>
            </a:pPr>
            <a:r>
              <a:rPr lang="en-US" sz="2600" dirty="0" smtClean="0"/>
              <a:t> Has </a:t>
            </a:r>
            <a:r>
              <a:rPr lang="en-US" sz="2600" dirty="0" smtClean="0"/>
              <a:t>Candidate met the academic goals as defined by the SOM </a:t>
            </a:r>
            <a:r>
              <a:rPr lang="en-US" sz="2600" dirty="0" smtClean="0"/>
              <a:t/>
            </a:r>
            <a:br>
              <a:rPr lang="en-US" sz="2600" dirty="0" smtClean="0"/>
            </a:br>
            <a:r>
              <a:rPr lang="en-US" sz="2600" dirty="0" smtClean="0"/>
              <a:t> P&amp;T </a:t>
            </a:r>
            <a:r>
              <a:rPr lang="en-US" sz="2600" dirty="0" smtClean="0"/>
              <a:t>Guidelines and UAB Handbook?</a:t>
            </a:r>
          </a:p>
          <a:p>
            <a:pPr lvl="2">
              <a:spcAft>
                <a:spcPts val="0"/>
              </a:spcAft>
              <a:buFont typeface="Arial" charset="0"/>
              <a:buChar char="–"/>
              <a:defRPr/>
            </a:pPr>
            <a:r>
              <a:rPr lang="en-US" sz="2600" dirty="0" smtClean="0"/>
              <a:t> Is </a:t>
            </a:r>
            <a:r>
              <a:rPr lang="en-US" sz="2600" dirty="0" smtClean="0"/>
              <a:t>supporting material presented clearly and concisely?</a:t>
            </a:r>
          </a:p>
          <a:p>
            <a:pPr lvl="2">
              <a:spcAft>
                <a:spcPts val="0"/>
              </a:spcAft>
              <a:buFont typeface="Arial" charset="0"/>
              <a:buChar char="–"/>
              <a:defRPr/>
            </a:pPr>
            <a:r>
              <a:rPr lang="en-US" sz="2600" dirty="0" smtClean="0"/>
              <a:t> Do </a:t>
            </a:r>
            <a:r>
              <a:rPr lang="en-US" sz="2600" dirty="0" smtClean="0"/>
              <a:t>letters of support and other documents adequately reflect </a:t>
            </a:r>
            <a:r>
              <a:rPr lang="en-US" sz="2600" dirty="0" smtClean="0"/>
              <a:t>a</a:t>
            </a:r>
            <a:br>
              <a:rPr lang="en-US" sz="2600" dirty="0" smtClean="0"/>
            </a:br>
            <a:r>
              <a:rPr lang="en-US" sz="2600" dirty="0" smtClean="0"/>
              <a:t> </a:t>
            </a:r>
            <a:r>
              <a:rPr lang="en-US" sz="2600" dirty="0" smtClean="0"/>
              <a:t>body of work?</a:t>
            </a:r>
          </a:p>
          <a:p>
            <a:pPr marL="400050" indent="-342900">
              <a:spcAft>
                <a:spcPts val="0"/>
              </a:spcAft>
              <a:buFont typeface="Arial" panose="020B0604020202020204" pitchFamily="34" charset="0"/>
              <a:buChar char="•"/>
              <a:defRPr/>
            </a:pPr>
            <a:r>
              <a:rPr lang="en-US" sz="3000" dirty="0" smtClean="0"/>
              <a:t>Provide recommendations for strengthening packet provided to Candidate</a:t>
            </a:r>
          </a:p>
          <a:p>
            <a:pPr marL="514350" indent="-514350" eaLnBrk="1" fontAlgn="auto" hangingPunct="1">
              <a:spcAft>
                <a:spcPts val="0"/>
              </a:spcAft>
              <a:buFont typeface="Arial" panose="020B0604020202020204" pitchFamily="34" charset="0"/>
              <a:buAutoNum type="arabicPeriod"/>
              <a:defRPr/>
            </a:pPr>
            <a:endParaRPr lang="en-US" dirty="0" smtClean="0"/>
          </a:p>
          <a:p>
            <a:pPr marL="0" indent="0" eaLnBrk="1" fontAlgn="auto" hangingPunct="1">
              <a:spcAft>
                <a:spcPts val="0"/>
              </a:spcAft>
              <a:buNone/>
              <a:defRPr/>
            </a:pPr>
            <a:endParaRPr lang="en-US" dirty="0" smtClean="0"/>
          </a:p>
        </p:txBody>
      </p:sp>
    </p:spTree>
    <p:extLst>
      <p:ext uri="{BB962C8B-B14F-4D97-AF65-F5344CB8AC3E}">
        <p14:creationId xmlns:p14="http://schemas.microsoft.com/office/powerpoint/2010/main" val="33450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b="1" i="1" dirty="0" smtClean="0">
                <a:solidFill>
                  <a:srgbClr val="00B050"/>
                </a:solidFill>
              </a:rPr>
              <a:t>Criteria for P&amp;T</a:t>
            </a:r>
            <a:endParaRPr lang="en-US" altLang="en-US" dirty="0" smtClean="0">
              <a:solidFill>
                <a:srgbClr val="00B050"/>
              </a:solidFill>
            </a:endParaRPr>
          </a:p>
        </p:txBody>
      </p:sp>
      <p:sp>
        <p:nvSpPr>
          <p:cNvPr id="10243" name="Content Placeholder 2"/>
          <p:cNvSpPr>
            <a:spLocks noGrp="1"/>
          </p:cNvSpPr>
          <p:nvPr>
            <p:ph idx="1"/>
          </p:nvPr>
        </p:nvSpPr>
        <p:spPr>
          <a:xfrm>
            <a:off x="2057717" y="2009776"/>
            <a:ext cx="8137525" cy="4196291"/>
          </a:xfrm>
        </p:spPr>
        <p:txBody>
          <a:bodyPr>
            <a:noAutofit/>
          </a:bodyPr>
          <a:lstStyle/>
          <a:p>
            <a:pPr marL="0" indent="0" eaLnBrk="1" hangingPunct="1">
              <a:buNone/>
              <a:defRPr/>
            </a:pPr>
            <a:r>
              <a:rPr lang="en-US" altLang="en-US" sz="2400" dirty="0"/>
              <a:t>Refer to: UABSOM Faculty Handbook</a:t>
            </a:r>
          </a:p>
          <a:p>
            <a:pPr marL="0" indent="0" eaLnBrk="1" hangingPunct="1">
              <a:buNone/>
              <a:defRPr/>
            </a:pPr>
            <a:r>
              <a:rPr lang="en-US" altLang="en-US" sz="2400" dirty="0" smtClean="0"/>
              <a:t>In </a:t>
            </a:r>
            <a:r>
              <a:rPr lang="en-US" altLang="en-US" sz="2400" dirty="0"/>
              <a:t>general, the criteria are base upon three traditional academic activities: </a:t>
            </a:r>
            <a:r>
              <a:rPr lang="en-US" altLang="en-US" sz="2400" dirty="0" smtClean="0"/>
              <a:t> </a:t>
            </a:r>
            <a:r>
              <a:rPr lang="en-US" altLang="en-US" sz="2400" dirty="0" smtClean="0">
                <a:solidFill>
                  <a:srgbClr val="C00000"/>
                </a:solidFill>
              </a:rPr>
              <a:t>Research,  Teaching,  Service</a:t>
            </a:r>
            <a:endParaRPr lang="en-US" altLang="en-US" sz="2400" dirty="0">
              <a:solidFill>
                <a:srgbClr val="C00000"/>
              </a:solidFill>
            </a:endParaRPr>
          </a:p>
          <a:p>
            <a:pPr marL="0" lvl="0" indent="0">
              <a:buNone/>
              <a:defRPr/>
            </a:pPr>
            <a:r>
              <a:rPr lang="en-US" altLang="en-US" sz="2400" dirty="0" smtClean="0"/>
              <a:t>There </a:t>
            </a:r>
            <a:r>
              <a:rPr lang="en-US" altLang="en-US" sz="2400" dirty="0"/>
              <a:t>is the expectation that faculty members engage productively in some form(s) of </a:t>
            </a:r>
            <a:r>
              <a:rPr lang="en-US" altLang="en-US" sz="2400" dirty="0" smtClean="0">
                <a:solidFill>
                  <a:srgbClr val="C00000"/>
                </a:solidFill>
              </a:rPr>
              <a:t>Scholarship</a:t>
            </a:r>
            <a:r>
              <a:rPr lang="en-US" altLang="en-US" sz="2400" dirty="0"/>
              <a:t> </a:t>
            </a:r>
            <a:r>
              <a:rPr lang="en-US" altLang="en-US" sz="2400" dirty="0"/>
              <a:t/>
            </a:r>
            <a:br>
              <a:rPr lang="en-US" altLang="en-US" sz="2400" dirty="0"/>
            </a:br>
            <a:r>
              <a:rPr lang="en-US" altLang="en-US" sz="2400" dirty="0" smtClean="0"/>
              <a:t>(i.e. </a:t>
            </a:r>
            <a:r>
              <a:rPr lang="en-US" sz="2400" dirty="0" smtClean="0"/>
              <a:t>publications; development of educational software, coursework, clinical </a:t>
            </a:r>
            <a:r>
              <a:rPr lang="en-US" sz="2400" dirty="0"/>
              <a:t>practice </a:t>
            </a:r>
            <a:r>
              <a:rPr lang="en-US" sz="2400" dirty="0" smtClean="0"/>
              <a:t>guidelines, regional </a:t>
            </a:r>
            <a:r>
              <a:rPr lang="en-US" sz="2400" dirty="0"/>
              <a:t>or national healthcare </a:t>
            </a:r>
            <a:r>
              <a:rPr lang="en-US" sz="2400" dirty="0" smtClean="0"/>
              <a:t>policies, or protocols; critical </a:t>
            </a:r>
            <a:r>
              <a:rPr lang="en-US" sz="2400" dirty="0"/>
              <a:t>contribution(s) to large research team(s</a:t>
            </a:r>
            <a:r>
              <a:rPr lang="en-US" sz="2400" dirty="0" smtClean="0"/>
              <a:t>); sustained external funding)</a:t>
            </a:r>
            <a:endParaRPr lang="en-US" altLang="en-US" sz="2400" dirty="0"/>
          </a:p>
          <a:p>
            <a:pPr marL="0" indent="0" eaLnBrk="1" hangingPunct="1">
              <a:buNone/>
              <a:defRPr/>
            </a:pPr>
            <a:r>
              <a:rPr lang="en-US" altLang="en-US" sz="2400" dirty="0"/>
              <a:t>	(June, 2006 </a:t>
            </a:r>
            <a:r>
              <a:rPr lang="en-US" altLang="en-US" sz="2400" dirty="0" err="1"/>
              <a:t>inforMED</a:t>
            </a:r>
            <a:r>
              <a:rPr lang="en-US" altLang="en-US" sz="2400" dirty="0"/>
              <a:t>)</a:t>
            </a:r>
          </a:p>
        </p:txBody>
      </p:sp>
    </p:spTree>
    <p:extLst>
      <p:ext uri="{BB962C8B-B14F-4D97-AF65-F5344CB8AC3E}">
        <p14:creationId xmlns:p14="http://schemas.microsoft.com/office/powerpoint/2010/main" val="1390981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b="1" i="1" smtClean="0">
                <a:solidFill>
                  <a:srgbClr val="00B050"/>
                </a:solidFill>
              </a:rPr>
              <a:t>Criteria for P&amp;T</a:t>
            </a:r>
            <a:endParaRPr lang="en-US" altLang="en-US" smtClean="0">
              <a:solidFill>
                <a:srgbClr val="00B050"/>
              </a:solidFill>
            </a:endParaRPr>
          </a:p>
        </p:txBody>
      </p:sp>
      <p:sp>
        <p:nvSpPr>
          <p:cNvPr id="16387" name="Content Placeholder 2"/>
          <p:cNvSpPr>
            <a:spLocks noGrp="1"/>
          </p:cNvSpPr>
          <p:nvPr>
            <p:ph idx="1"/>
          </p:nvPr>
        </p:nvSpPr>
        <p:spPr>
          <a:xfrm>
            <a:off x="2011680" y="2103967"/>
            <a:ext cx="8229600" cy="3577166"/>
          </a:xfrm>
        </p:spPr>
        <p:txBody>
          <a:bodyPr/>
          <a:lstStyle/>
          <a:p>
            <a:pPr eaLnBrk="1" hangingPunct="1"/>
            <a:r>
              <a:rPr lang="en-US" altLang="en-US" sz="2400" dirty="0"/>
              <a:t>Promotion on the </a:t>
            </a:r>
            <a:r>
              <a:rPr lang="en-US" altLang="en-US" sz="2400" u="sng" dirty="0"/>
              <a:t>tenure-earning t</a:t>
            </a:r>
            <a:r>
              <a:rPr lang="en-US" altLang="en-US" sz="2400" dirty="0"/>
              <a:t>rack requires  demonstration of </a:t>
            </a:r>
            <a:r>
              <a:rPr lang="en-US" altLang="en-US" sz="2400" u="sng" dirty="0"/>
              <a:t>excellence</a:t>
            </a:r>
            <a:r>
              <a:rPr lang="en-US" altLang="en-US" sz="2400" dirty="0"/>
              <a:t> in at least  two of the three areas of academic  activity.</a:t>
            </a:r>
            <a:endParaRPr lang="en-US" altLang="en-US" sz="1200" dirty="0"/>
          </a:p>
          <a:p>
            <a:pPr eaLnBrk="1" hangingPunct="1"/>
            <a:r>
              <a:rPr lang="en-US" altLang="en-US" sz="2400" dirty="0" smtClean="0"/>
              <a:t>Promotion </a:t>
            </a:r>
            <a:r>
              <a:rPr lang="en-US" altLang="en-US" sz="2400" dirty="0"/>
              <a:t>on the </a:t>
            </a:r>
            <a:r>
              <a:rPr lang="en-US" altLang="en-US" sz="2400" u="sng" dirty="0"/>
              <a:t>non tenure-earning </a:t>
            </a:r>
            <a:r>
              <a:rPr lang="en-US" altLang="en-US" sz="2400" dirty="0"/>
              <a:t>track requires demonstration of </a:t>
            </a:r>
            <a:r>
              <a:rPr lang="en-US" altLang="en-US" sz="2400" u="sng" dirty="0"/>
              <a:t>excellence </a:t>
            </a:r>
            <a:r>
              <a:rPr lang="en-US" altLang="en-US" sz="2400" dirty="0"/>
              <a:t>in only  one of the three areas of academic activity.</a:t>
            </a:r>
            <a:endParaRPr lang="en-US" altLang="en-US" sz="1600" dirty="0"/>
          </a:p>
          <a:p>
            <a:pPr eaLnBrk="1" hangingPunct="1"/>
            <a:r>
              <a:rPr lang="en-US" altLang="en-US" sz="2400" dirty="0" smtClean="0"/>
              <a:t>Promotion  </a:t>
            </a:r>
            <a:r>
              <a:rPr lang="en-US" altLang="en-US" sz="2400" dirty="0"/>
              <a:t>on the tenure-earning track from Assistant Professor to Associate Professor typically is uncoupled from granting  of tenure. </a:t>
            </a:r>
          </a:p>
          <a:p>
            <a:pPr eaLnBrk="1" hangingPunct="1"/>
            <a:endParaRPr lang="en-US" altLang="en-US" sz="2000" dirty="0"/>
          </a:p>
        </p:txBody>
      </p:sp>
    </p:spTree>
    <p:extLst>
      <p:ext uri="{BB962C8B-B14F-4D97-AF65-F5344CB8AC3E}">
        <p14:creationId xmlns:p14="http://schemas.microsoft.com/office/powerpoint/2010/main" val="3662316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404</TotalTime>
  <Words>1168</Words>
  <Application>Microsoft Office PowerPoint</Application>
  <PresentationFormat>Widescreen</PresentationFormat>
  <Paragraphs>175</Paragraphs>
  <Slides>19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Retrospect</vt:lpstr>
      <vt:lpstr>PowerPoint Presentation</vt:lpstr>
      <vt:lpstr>Faculty Tracks</vt:lpstr>
      <vt:lpstr>Appointment, Promotion, and Tenure Committee (APTC)</vt:lpstr>
      <vt:lpstr>Key Concepts</vt:lpstr>
      <vt:lpstr>Key Concepts, cont.</vt:lpstr>
      <vt:lpstr>PowerPoint Presentation</vt:lpstr>
      <vt:lpstr>Review Process</vt:lpstr>
      <vt:lpstr>Criteria for P&amp;T</vt:lpstr>
      <vt:lpstr>Criteria for P&amp;T</vt:lpstr>
      <vt:lpstr>Excellence in Service</vt:lpstr>
      <vt:lpstr>Excellence in Research</vt:lpstr>
      <vt:lpstr>Excellence in Teaching</vt:lpstr>
      <vt:lpstr>Overview of Timeline</vt:lpstr>
      <vt:lpstr>Promotion package:  Assistant to Associate Professor</vt:lpstr>
      <vt:lpstr>Promotion package:  Associate to Full Professor</vt:lpstr>
      <vt:lpstr>Tenure</vt:lpstr>
      <vt:lpstr>Adjudication of negative decisions</vt:lpstr>
      <vt:lpstr>Adjudication of negative decisions</vt:lpstr>
      <vt:lpstr>2017 APTC Members</vt:lpstr>
    </vt:vector>
  </TitlesOfParts>
  <Company>University of Alabama at Birmingham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Mallette</dc:creator>
  <cp:lastModifiedBy>Clare Mallette</cp:lastModifiedBy>
  <cp:revision>14</cp:revision>
  <dcterms:created xsi:type="dcterms:W3CDTF">2016-08-31T14:32:38Z</dcterms:created>
  <dcterms:modified xsi:type="dcterms:W3CDTF">2016-08-31T21:41:23Z</dcterms:modified>
</cp:coreProperties>
</file>