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65" r:id="rId6"/>
    <p:sldId id="266" r:id="rId7"/>
    <p:sldId id="262" r:id="rId8"/>
    <p:sldId id="267" r:id="rId9"/>
    <p:sldId id="260" r:id="rId10"/>
    <p:sldId id="261" r:id="rId11"/>
    <p:sldId id="26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C0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7" autoAdjust="0"/>
    <p:restoredTop sz="85181" autoAdjust="0"/>
  </p:normalViewPr>
  <p:slideViewPr>
    <p:cSldViewPr>
      <p:cViewPr varScale="1">
        <p:scale>
          <a:sx n="70" d="100"/>
          <a:sy n="70" d="100"/>
        </p:scale>
        <p:origin x="50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83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6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9CE0F-4623-417D-BE42-DF1F77B8671A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630A1-8805-4550-8AC5-873720C1A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0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9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8C1F46F-B9A8-4C21-8C7E-61C6FC658CC7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B4EC3C1-146E-4EFE-8209-056B611EC9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bs.edu/teaching/resources/Pages/default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p70pCiqcw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Case-based learning (CBL) in Large enrollment classes: A how-to Seminar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UAB Medical Educator Series</a:t>
            </a:r>
          </a:p>
          <a:p>
            <a:endParaRPr lang="en-US" dirty="0" smtClean="0"/>
          </a:p>
          <a:p>
            <a:r>
              <a:rPr lang="en-US" dirty="0" smtClean="0"/>
              <a:t>Will Brooks, PhD</a:t>
            </a:r>
          </a:p>
          <a:p>
            <a:r>
              <a:rPr lang="en-US" dirty="0" smtClean="0"/>
              <a:t>wbrooks@uab.edu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483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Group CBL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with a warm call</a:t>
            </a:r>
          </a:p>
          <a:p>
            <a:endParaRPr lang="en-US" dirty="0" smtClean="0"/>
          </a:p>
          <a:p>
            <a:r>
              <a:rPr lang="en-US" dirty="0" smtClean="0"/>
              <a:t>Ask a combination of focused and open-ended questions to guide discussion toward learning objectives</a:t>
            </a:r>
          </a:p>
          <a:p>
            <a:endParaRPr lang="en-US" dirty="0"/>
          </a:p>
          <a:p>
            <a:r>
              <a:rPr lang="en-US" dirty="0" smtClean="0"/>
              <a:t>Use board/PPT to keep track of “pastures”</a:t>
            </a:r>
          </a:p>
          <a:p>
            <a:endParaRPr lang="en-US" dirty="0" smtClean="0"/>
          </a:p>
          <a:p>
            <a:r>
              <a:rPr lang="en-US" dirty="0" smtClean="0"/>
              <a:t>Explore objectives fully, sum-up, move on</a:t>
            </a:r>
          </a:p>
          <a:p>
            <a:endParaRPr lang="en-US" dirty="0"/>
          </a:p>
          <a:p>
            <a:r>
              <a:rPr lang="en-US" dirty="0" smtClean="0"/>
              <a:t>End with resolution…what actually happened…may not have been the best resolution!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7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effectiveness of case-based learning in health professional education. A BEME systematic review: BEME Guide No. 23. </a:t>
            </a:r>
            <a:r>
              <a:rPr lang="en-US" sz="2000" i="1" dirty="0" smtClean="0"/>
              <a:t>Medical Teacher </a:t>
            </a:r>
            <a:r>
              <a:rPr lang="en-US" sz="2000" dirty="0" smtClean="0"/>
              <a:t>2012.</a:t>
            </a:r>
          </a:p>
          <a:p>
            <a:endParaRPr lang="en-US" sz="2000" dirty="0"/>
          </a:p>
          <a:p>
            <a:r>
              <a:rPr lang="en-US" sz="2000" dirty="0"/>
              <a:t>Christensen Center for Teaching &amp; Learning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www.hbs.edu/teaching/resources/Pages/default.aspx</a:t>
            </a:r>
            <a:endParaRPr lang="en-US" sz="2000" dirty="0" smtClean="0"/>
          </a:p>
          <a:p>
            <a:endParaRPr lang="en-US" sz="2000" dirty="0"/>
          </a:p>
          <a:p>
            <a:pPr lvl="1"/>
            <a:r>
              <a:rPr lang="en-US" sz="1600" dirty="0" smtClean="0"/>
              <a:t>Elements of Effective Clas</a:t>
            </a:r>
            <a:r>
              <a:rPr lang="en-US" sz="1600" dirty="0" smtClean="0"/>
              <a:t>s Participation</a:t>
            </a:r>
          </a:p>
          <a:p>
            <a:pPr lvl="1"/>
            <a:r>
              <a:rPr lang="en-US" sz="1600" dirty="0" smtClean="0"/>
              <a:t>Characteristics of Effective Case Teaching</a:t>
            </a:r>
          </a:p>
          <a:p>
            <a:pPr lvl="1"/>
            <a:r>
              <a:rPr lang="en-US" sz="1600" dirty="0" smtClean="0"/>
              <a:t>Questions for Class Discussion</a:t>
            </a:r>
            <a:endParaRPr lang="en-US" sz="16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934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CBL?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a case-based approach engages students in discussion of specific situations, typically real-world examples. This method is learner-centered and involves intense interaction between the participants. CBL focuses on the building of knowledge, and the group works together to examine the case. The instructor’s role is that of a facilitator, and the students collaboratively address problems from a perspective that requires analysis. Much of CBL involves learners striving to resolve questions that have no single right answer. (Queen’s University,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Harvard</a:t>
            </a:r>
          </a:p>
          <a:p>
            <a:pPr lvl="1"/>
            <a:r>
              <a:rPr lang="en-US" dirty="0" smtClean="0"/>
              <a:t>Law school adopted case method in 1870</a:t>
            </a:r>
          </a:p>
          <a:p>
            <a:pPr lvl="1"/>
            <a:r>
              <a:rPr lang="en-US" dirty="0" smtClean="0"/>
              <a:t>Harvard Business School adopted across curriculum in 1920</a:t>
            </a:r>
          </a:p>
          <a:p>
            <a:pPr lvl="1"/>
            <a:r>
              <a:rPr lang="en-US" dirty="0" smtClean="0"/>
              <a:t>Still in use today at both</a:t>
            </a:r>
          </a:p>
          <a:p>
            <a:pPr lvl="1"/>
            <a:endParaRPr lang="en-US" dirty="0"/>
          </a:p>
          <a:p>
            <a:r>
              <a:rPr lang="en-US" dirty="0" smtClean="0"/>
              <a:t>Widely used in varying disciplines across the country</a:t>
            </a:r>
          </a:p>
          <a:p>
            <a:pPr lvl="1"/>
            <a:r>
              <a:rPr lang="en-US" dirty="0"/>
              <a:t>Medicine</a:t>
            </a:r>
          </a:p>
          <a:p>
            <a:pPr lvl="1"/>
            <a:r>
              <a:rPr lang="en-US" dirty="0"/>
              <a:t>Health professions</a:t>
            </a:r>
          </a:p>
          <a:p>
            <a:pPr lvl="1"/>
            <a:r>
              <a:rPr lang="en-US" dirty="0" smtClean="0"/>
              <a:t>Business</a:t>
            </a:r>
            <a:endParaRPr lang="en-US" dirty="0" smtClean="0"/>
          </a:p>
          <a:p>
            <a:pPr lvl="1"/>
            <a:r>
              <a:rPr lang="en-US" dirty="0"/>
              <a:t>Law</a:t>
            </a:r>
          </a:p>
          <a:p>
            <a:pPr lvl="1"/>
            <a:r>
              <a:rPr lang="en-US" dirty="0" smtClean="0"/>
              <a:t>Education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Also known as: </a:t>
            </a:r>
            <a:r>
              <a:rPr lang="en-US" dirty="0"/>
              <a:t>case </a:t>
            </a:r>
            <a:r>
              <a:rPr lang="en-US" dirty="0" smtClean="0"/>
              <a:t>method, case study method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93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Features of CBL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610600" cy="5105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Based on specific learning objectives</a:t>
            </a:r>
          </a:p>
          <a:p>
            <a:pPr lvl="1"/>
            <a:r>
              <a:rPr lang="en-US" sz="1600" dirty="0" smtClean="0"/>
              <a:t>Often higher level Bloom’s Taxonomy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1800" dirty="0"/>
              <a:t>Uses complex, </a:t>
            </a:r>
            <a:r>
              <a:rPr lang="en-US" sz="1800" dirty="0" smtClean="0"/>
              <a:t>real-world, clinical cases </a:t>
            </a:r>
            <a:r>
              <a:rPr lang="en-US" sz="1800" dirty="0"/>
              <a:t>to provide students the opportunity to:</a:t>
            </a:r>
          </a:p>
          <a:p>
            <a:pPr lvl="1"/>
            <a:r>
              <a:rPr lang="en-US" sz="1800" dirty="0"/>
              <a:t>Apply knowledge</a:t>
            </a:r>
          </a:p>
          <a:p>
            <a:pPr lvl="1"/>
            <a:r>
              <a:rPr lang="en-US" sz="1800" dirty="0"/>
              <a:t>Critically </a:t>
            </a:r>
            <a:r>
              <a:rPr lang="en-US" sz="1800" dirty="0" smtClean="0"/>
              <a:t>analyze data</a:t>
            </a:r>
          </a:p>
          <a:p>
            <a:pPr lvl="1"/>
            <a:r>
              <a:rPr lang="en-US" sz="1800" dirty="0" smtClean="0"/>
              <a:t>Evaluate decisions</a:t>
            </a:r>
          </a:p>
          <a:p>
            <a:pPr lvl="1"/>
            <a:r>
              <a:rPr lang="en-US" sz="1800" dirty="0" smtClean="0"/>
              <a:t>Design alternative solutions</a:t>
            </a:r>
            <a:endParaRPr lang="en-US" sz="1800" dirty="0"/>
          </a:p>
          <a:p>
            <a:pPr lvl="1"/>
            <a:endParaRPr lang="en-US" sz="1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13114"/>
            <a:ext cx="3657600" cy="215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66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Features of CBL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610600" cy="5105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Rooted in Constructivist Learning Theory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18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Pre-class preparation </a:t>
            </a:r>
          </a:p>
          <a:p>
            <a:endParaRPr lang="en-US" sz="2000" dirty="0" smtClean="0"/>
          </a:p>
          <a:p>
            <a:r>
              <a:rPr lang="en-US" sz="2000" dirty="0" smtClean="0"/>
              <a:t>In-class active discussion</a:t>
            </a:r>
          </a:p>
          <a:p>
            <a:endParaRPr lang="en-US" dirty="0"/>
          </a:p>
          <a:p>
            <a:pPr lvl="1"/>
            <a:endParaRPr lang="en-US" sz="1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006"/>
          <a:stretch/>
        </p:blipFill>
        <p:spPr>
          <a:xfrm>
            <a:off x="1295400" y="2209800"/>
            <a:ext cx="6031532" cy="12192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06"/>
          <a:stretch/>
        </p:blipFill>
        <p:spPr>
          <a:xfrm>
            <a:off x="1295400" y="3505202"/>
            <a:ext cx="6031532" cy="116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48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Cases should:</a:t>
            </a:r>
          </a:p>
          <a:p>
            <a:pPr lvl="1"/>
            <a:r>
              <a:rPr lang="en-US" sz="1800" dirty="0"/>
              <a:t>Be authentic</a:t>
            </a:r>
          </a:p>
          <a:p>
            <a:pPr lvl="1"/>
            <a:r>
              <a:rPr lang="en-US" sz="1800" dirty="0"/>
              <a:t>Involve common scenarios</a:t>
            </a:r>
          </a:p>
          <a:p>
            <a:pPr lvl="1"/>
            <a:r>
              <a:rPr lang="en-US" sz="1800" dirty="0"/>
              <a:t>Tell a story</a:t>
            </a:r>
          </a:p>
          <a:p>
            <a:pPr lvl="1"/>
            <a:r>
              <a:rPr lang="en-US" sz="1800" dirty="0"/>
              <a:t>Be aligned with learning objectives/outcomes</a:t>
            </a:r>
          </a:p>
          <a:p>
            <a:pPr lvl="1"/>
            <a:r>
              <a:rPr lang="en-US" sz="1800" dirty="0"/>
              <a:t>Have educational value</a:t>
            </a:r>
          </a:p>
          <a:p>
            <a:pPr lvl="1"/>
            <a:r>
              <a:rPr lang="en-US" sz="1800" dirty="0"/>
              <a:t>Stimulate interest</a:t>
            </a:r>
          </a:p>
          <a:p>
            <a:pPr lvl="1"/>
            <a:r>
              <a:rPr lang="en-US" sz="1800" dirty="0"/>
              <a:t>Create empathy with the characters</a:t>
            </a:r>
          </a:p>
          <a:p>
            <a:pPr lvl="1"/>
            <a:r>
              <a:rPr lang="en-US" sz="1800" dirty="0"/>
              <a:t>Include quotations in character voice to create drama and realism</a:t>
            </a:r>
          </a:p>
          <a:p>
            <a:pPr lvl="1"/>
            <a:r>
              <a:rPr lang="en-US" sz="1800" dirty="0"/>
              <a:t>Have general applicability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88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CBL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group CBL</a:t>
            </a:r>
          </a:p>
          <a:p>
            <a:pPr lvl="1"/>
            <a:r>
              <a:rPr lang="en-US" dirty="0" smtClean="0"/>
              <a:t>1 facilitator + small group of students (&lt;12)</a:t>
            </a:r>
          </a:p>
          <a:p>
            <a:pPr lvl="1"/>
            <a:endParaRPr lang="en-US" dirty="0"/>
          </a:p>
          <a:p>
            <a:r>
              <a:rPr lang="en-US" dirty="0" smtClean="0"/>
              <a:t>Large group CBL</a:t>
            </a:r>
          </a:p>
          <a:p>
            <a:pPr lvl="1"/>
            <a:r>
              <a:rPr lang="en-US" dirty="0" smtClean="0"/>
              <a:t>1 facilitator + large group of students (12 - 100+)</a:t>
            </a:r>
          </a:p>
          <a:p>
            <a:pPr lvl="1"/>
            <a:r>
              <a:rPr lang="en-US" dirty="0" smtClean="0"/>
              <a:t>Individual or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Harvard Business School Case Method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7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We’re Just Wasting Our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3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Tru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False"/>
  <p:tag name="PRRESPONSE4" val="7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None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ASKPANEKEY" val="61931817-726d-47dd-99b9-fb4fdf234e61"/>
  <p:tag name="EXPANDSHOWBAR" val="True"/>
  <p:tag name="TPVERSION" val="5"/>
  <p:tag name="TPFULLVERSION" val="5.4.0.8"/>
  <p:tag name="PPTVERSION" val="15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2864</TotalTime>
  <Words>402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Clarity</vt:lpstr>
      <vt:lpstr>Case-based learning (CBL) in Large enrollment classes: A how-to Seminar</vt:lpstr>
      <vt:lpstr>What is CBL?</vt:lpstr>
      <vt:lpstr>History of CBL</vt:lpstr>
      <vt:lpstr>General Features of CBL</vt:lpstr>
      <vt:lpstr>General Features of CBL</vt:lpstr>
      <vt:lpstr>CBL Cases</vt:lpstr>
      <vt:lpstr>Forms of CBL</vt:lpstr>
      <vt:lpstr>PowerPoint Presentation</vt:lpstr>
      <vt:lpstr>We’re Just Wasting Our Time</vt:lpstr>
      <vt:lpstr>Large Group CBL</vt:lpstr>
      <vt:lpstr>Resources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Posterior Thigh and Leg</dc:title>
  <dc:creator>Employee</dc:creator>
  <cp:lastModifiedBy>William S Brooks</cp:lastModifiedBy>
  <cp:revision>132</cp:revision>
  <dcterms:created xsi:type="dcterms:W3CDTF">2013-05-24T13:32:00Z</dcterms:created>
  <dcterms:modified xsi:type="dcterms:W3CDTF">2018-01-22T16:49:18Z</dcterms:modified>
</cp:coreProperties>
</file>