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9" r:id="rId6"/>
    <p:sldId id="267" r:id="rId7"/>
    <p:sldId id="271" r:id="rId8"/>
    <p:sldId id="272" r:id="rId9"/>
    <p:sldId id="284" r:id="rId10"/>
    <p:sldId id="275" r:id="rId11"/>
    <p:sldId id="285" r:id="rId12"/>
    <p:sldId id="273" r:id="rId13"/>
    <p:sldId id="268" r:id="rId14"/>
    <p:sldId id="270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6" r:id="rId24"/>
  </p:sldIdLst>
  <p:sldSz cx="9144000" cy="5143500" type="screen16x9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D55D"/>
    <a:srgbClr val="1E6B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 autoAdjust="0"/>
    <p:restoredTop sz="94633" autoAdjust="0"/>
  </p:normalViewPr>
  <p:slideViewPr>
    <p:cSldViewPr snapToGrid="0" snapToObjects="1">
      <p:cViewPr varScale="1">
        <p:scale>
          <a:sx n="144" d="100"/>
          <a:sy n="144" d="100"/>
        </p:scale>
        <p:origin x="654" y="11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2473" tIns="46237" rIns="92473" bIns="4623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2473" tIns="46237" rIns="92473" bIns="46237" rtlCol="0"/>
          <a:lstStyle>
            <a:lvl1pPr algn="r">
              <a:defRPr sz="1200"/>
            </a:lvl1pPr>
          </a:lstStyle>
          <a:p>
            <a:fld id="{C5F0D653-0510-4E46-9DB7-7B065DA1D23C}" type="datetimeFigureOut">
              <a:rPr lang="en-US" smtClean="0"/>
              <a:pPr/>
              <a:t>11/21/2019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73" tIns="46237" rIns="92473" bIns="4623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2473" tIns="46237" rIns="92473" bIns="4623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2473" tIns="46237" rIns="92473" bIns="4623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2473" tIns="46237" rIns="92473" bIns="46237" rtlCol="0" anchor="b"/>
          <a:lstStyle>
            <a:lvl1pPr algn="r">
              <a:defRPr sz="1200"/>
            </a:lvl1pPr>
          </a:lstStyle>
          <a:p>
            <a:fld id="{9D966B65-05C7-4A23-AEB8-2EB82DBCC2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428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69978" y="2775337"/>
            <a:ext cx="4504193" cy="104485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000">
                <a:solidFill>
                  <a:srgbClr val="77933C"/>
                </a:solidFill>
                <a:latin typeface="Calibri"/>
                <a:cs typeface="Calibri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169978" y="3820188"/>
            <a:ext cx="4504193" cy="8788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subtitle</a:t>
            </a:r>
            <a:endParaRPr lang="en-US" dirty="0"/>
          </a:p>
        </p:txBody>
      </p:sp>
      <p:pic>
        <p:nvPicPr>
          <p:cNvPr id="4" name="Picture 3" descr="UAB_WORDMARK_white_taglin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649" y="297915"/>
            <a:ext cx="3827577" cy="872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974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69978" y="2775337"/>
            <a:ext cx="4504193" cy="104485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000">
                <a:solidFill>
                  <a:srgbClr val="77933C"/>
                </a:solidFill>
                <a:latin typeface="Calibri"/>
                <a:cs typeface="Calibri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169978" y="3820188"/>
            <a:ext cx="4504193" cy="9908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subtitle</a:t>
            </a:r>
            <a:endParaRPr lang="en-US" dirty="0"/>
          </a:p>
        </p:txBody>
      </p:sp>
      <p:pic>
        <p:nvPicPr>
          <p:cNvPr id="4" name="Picture 3" descr="UAB_WORDMARK_white_taglin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649" y="297915"/>
            <a:ext cx="3827577" cy="872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158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1353"/>
            <a:ext cx="8229600" cy="90042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400" y="1357375"/>
            <a:ext cx="8229600" cy="3237247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800"/>
              </a:spcBef>
              <a:spcAft>
                <a:spcPts val="0"/>
              </a:spcAft>
              <a:buFont typeface="Arial"/>
              <a:buChar char="•"/>
              <a:defRPr sz="2800" b="0" i="0">
                <a:latin typeface="Calibri"/>
                <a:cs typeface="Calibri"/>
              </a:defRPr>
            </a:lvl1pPr>
            <a:lvl2pPr marL="684213" indent="-339725">
              <a:spcBef>
                <a:spcPts val="800"/>
              </a:spcBef>
              <a:spcAft>
                <a:spcPts val="0"/>
              </a:spcAft>
              <a:buFont typeface="Arial"/>
              <a:buChar char="•"/>
              <a:tabLst>
                <a:tab pos="627063" algn="l"/>
              </a:tabLst>
              <a:defRPr sz="2400" b="0" i="0">
                <a:latin typeface="Calibri"/>
                <a:cs typeface="Calibri"/>
              </a:defRPr>
            </a:lvl2pPr>
            <a:lvl3pPr marL="971550" indent="-231775">
              <a:spcBef>
                <a:spcPts val="800"/>
              </a:spcBef>
              <a:spcAft>
                <a:spcPts val="0"/>
              </a:spcAft>
              <a:buFont typeface="Arial"/>
              <a:buChar char="•"/>
              <a:defRPr sz="2000" b="0" i="0">
                <a:latin typeface="Calibri"/>
                <a:cs typeface="Calibri"/>
              </a:defRPr>
            </a:lvl3pPr>
            <a:lvl4pPr marL="1316038" indent="-287338">
              <a:spcBef>
                <a:spcPts val="800"/>
              </a:spcBef>
              <a:spcAft>
                <a:spcPts val="0"/>
              </a:spcAft>
              <a:buFont typeface="Arial"/>
              <a:buChar char="•"/>
              <a:defRPr sz="1600" b="0" i="0">
                <a:latin typeface="Calibri"/>
                <a:cs typeface="Calibri"/>
              </a:defRPr>
            </a:lvl4pPr>
            <a:lvl5pPr marL="1598613" indent="-282575">
              <a:defRPr b="0" i="0">
                <a:latin typeface="Avenir Roman"/>
                <a:cs typeface="Avenir Roman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pic>
        <p:nvPicPr>
          <p:cNvPr id="4" name="Picture 3" descr="site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822" y="4684004"/>
            <a:ext cx="2106706" cy="369844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4114931" y="4715037"/>
            <a:ext cx="3962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B785CAA7-4142-4CD4-94C5-813CE27749B5}" type="slidenum">
              <a:rPr lang="en-US" sz="1400" smtClean="0"/>
              <a:pPr/>
              <a:t>‹#›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145496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7309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0" r:id="rId3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venir Heavy"/>
          <a:ea typeface="+mj-ea"/>
          <a:cs typeface="Avenir Heavy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igheredjobs.com/" TargetMode="External"/><Relationship Id="rId2" Type="http://schemas.openxmlformats.org/officeDocument/2006/relationships/hyperlink" Target="http://www.uab.edu/faculty/hiring/item/278-faculty-recruitment-resources" TargetMode="Externa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uab.edu/faculty/hiring" TargetMode="Externa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ab.edu/faculty/jobs" TargetMode="Externa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ab.edu/humanresources/home/recruitmentservices/search-firm-guidelines" TargetMode="Externa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ab.edu/humanresources/home/images/M_images/careers/InterviewingtheCandidates.pdf" TargetMode="Externa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ab.edu/humanresources/home/recruitmentservices/search-firm-guidelines" TargetMode="Externa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uab.edu/faculty/hiring" TargetMode="Externa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ab.edu/humanresources/home/careers" TargetMode="External"/><Relationship Id="rId2" Type="http://schemas.openxmlformats.org/officeDocument/2006/relationships/hyperlink" Target="http://www.uab.edu/faculty/hiring" TargetMode="Externa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pa-hrsuite-production.s3.amazonaws.com/2742/docs/5960.docx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ab.edu/faculty/jobs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3200" b="1" i="1" dirty="0" smtClean="0"/>
              <a:t>Training for </a:t>
            </a:r>
            <a:br>
              <a:rPr lang="en-US" sz="3200" b="1" i="1" dirty="0" smtClean="0"/>
            </a:br>
            <a:r>
              <a:rPr lang="en-US" sz="3200" b="1" i="1" dirty="0" smtClean="0"/>
              <a:t>Faculty Search Committees</a:t>
            </a:r>
            <a:endParaRPr lang="en-US" sz="3200" b="1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UAB Office of the Provost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87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Best practices in recruitment (contd.)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54175"/>
            <a:ext cx="8229600" cy="3237247"/>
          </a:xfrm>
        </p:spPr>
        <p:txBody>
          <a:bodyPr/>
          <a:lstStyle/>
          <a:p>
            <a:r>
              <a:rPr lang="en-US" dirty="0" smtClean="0"/>
              <a:t>Advertising and other outreach</a:t>
            </a:r>
          </a:p>
          <a:p>
            <a:pPr lvl="1"/>
            <a:r>
              <a:rPr lang="en-US" dirty="0" smtClean="0"/>
              <a:t>Use resources of </a:t>
            </a:r>
            <a:r>
              <a:rPr lang="en-US" dirty="0" err="1" smtClean="0">
                <a:hlinkClick r:id="rId2"/>
              </a:rPr>
              <a:t>Graystone</a:t>
            </a:r>
            <a:r>
              <a:rPr lang="en-US" dirty="0" smtClean="0">
                <a:hlinkClick r:id="rId2"/>
              </a:rPr>
              <a:t> Group Recruitment Advertising Agency</a:t>
            </a:r>
            <a:r>
              <a:rPr lang="en-US" dirty="0" smtClean="0"/>
              <a:t>, which sponsors </a:t>
            </a:r>
            <a:r>
              <a:rPr lang="en-US" dirty="0" smtClean="0">
                <a:hlinkClick r:id="rId3"/>
              </a:rPr>
              <a:t>www.higheredjobs.com</a:t>
            </a:r>
            <a:r>
              <a:rPr lang="en-US" dirty="0" smtClean="0"/>
              <a:t> (all UAB faculty postings appear here)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0687" y="3078791"/>
            <a:ext cx="2382960" cy="7386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/>
              <a:t>“The University of </a:t>
            </a:r>
            <a:r>
              <a:rPr lang="en-US" sz="1400" dirty="0" smtClean="0"/>
              <a:t>Alabama </a:t>
            </a:r>
          </a:p>
          <a:p>
            <a:r>
              <a:rPr lang="en-US" sz="1400" dirty="0" smtClean="0"/>
              <a:t>at Birmingham is </a:t>
            </a:r>
            <a:r>
              <a:rPr lang="en-US" sz="1400" dirty="0"/>
              <a:t>an </a:t>
            </a:r>
            <a:endParaRPr lang="en-US" sz="1400" dirty="0" smtClean="0"/>
          </a:p>
          <a:p>
            <a:r>
              <a:rPr lang="en-US" sz="1400" dirty="0" smtClean="0"/>
              <a:t>Equal </a:t>
            </a:r>
            <a:r>
              <a:rPr lang="en-US" sz="1400" dirty="0"/>
              <a:t>Opportunity Employer” </a:t>
            </a:r>
          </a:p>
        </p:txBody>
      </p:sp>
    </p:spTree>
    <p:extLst>
      <p:ext uri="{BB962C8B-B14F-4D97-AF65-F5344CB8AC3E}">
        <p14:creationId xmlns:p14="http://schemas.microsoft.com/office/powerpoint/2010/main" val="123638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Best practices in recruitment (contd.)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54175"/>
            <a:ext cx="8229600" cy="3680578"/>
          </a:xfrm>
        </p:spPr>
        <p:txBody>
          <a:bodyPr/>
          <a:lstStyle/>
          <a:p>
            <a:pPr marL="3175" indent="0">
              <a:buNone/>
            </a:pPr>
            <a:r>
              <a:rPr lang="en-US" dirty="0" smtClean="0"/>
              <a:t>Suggestions for advertising and other outreach (contd.)</a:t>
            </a:r>
          </a:p>
          <a:p>
            <a:pPr lvl="1"/>
            <a:r>
              <a:rPr lang="en-US" dirty="0" smtClean="0"/>
              <a:t>Higher education publications</a:t>
            </a:r>
          </a:p>
          <a:p>
            <a:pPr lvl="3"/>
            <a:r>
              <a:rPr lang="en-US" i="1" u="sng" dirty="0" smtClean="0"/>
              <a:t>Chronicle </a:t>
            </a:r>
            <a:r>
              <a:rPr lang="en-US" i="1" u="sng" dirty="0"/>
              <a:t>of Higher </a:t>
            </a:r>
            <a:r>
              <a:rPr lang="en-US" i="1" u="sng" dirty="0" smtClean="0"/>
              <a:t>Education</a:t>
            </a:r>
          </a:p>
          <a:p>
            <a:pPr lvl="3"/>
            <a:r>
              <a:rPr lang="en-US" i="1" u="sng" dirty="0" smtClean="0"/>
              <a:t>Diverse </a:t>
            </a:r>
            <a:r>
              <a:rPr lang="en-US" i="1" u="sng" dirty="0"/>
              <a:t>Issues in Higher </a:t>
            </a:r>
            <a:r>
              <a:rPr lang="en-US" i="1" u="sng" dirty="0" smtClean="0"/>
              <a:t>Education</a:t>
            </a:r>
          </a:p>
          <a:p>
            <a:pPr lvl="3"/>
            <a:r>
              <a:rPr lang="en-US" i="1" u="sng" dirty="0" smtClean="0"/>
              <a:t>The </a:t>
            </a:r>
            <a:r>
              <a:rPr lang="en-US" i="1" u="sng" dirty="0"/>
              <a:t>Hispanic Outlook in Higher </a:t>
            </a:r>
            <a:r>
              <a:rPr lang="en-US" i="1" u="sng" dirty="0" smtClean="0"/>
              <a:t>Education</a:t>
            </a:r>
          </a:p>
          <a:p>
            <a:pPr lvl="1"/>
            <a:r>
              <a:rPr lang="en-US" dirty="0" smtClean="0"/>
              <a:t>Online resources</a:t>
            </a:r>
          </a:p>
          <a:p>
            <a:pPr lvl="3"/>
            <a:r>
              <a:rPr lang="en-US" i="1" dirty="0" smtClean="0"/>
              <a:t>Insidehighered.com</a:t>
            </a:r>
          </a:p>
          <a:p>
            <a:pPr lvl="3"/>
            <a:r>
              <a:rPr lang="en-US" i="1" dirty="0" smtClean="0"/>
              <a:t>Academickeys.com</a:t>
            </a:r>
          </a:p>
          <a:p>
            <a:pPr lvl="1"/>
            <a:r>
              <a:rPr lang="en-US" dirty="0" smtClean="0"/>
              <a:t>Professional journals and academic conferences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03840" y="2340127"/>
            <a:ext cx="2382960" cy="7386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/>
              <a:t>“The University of </a:t>
            </a:r>
            <a:r>
              <a:rPr lang="en-US" sz="1400" dirty="0" smtClean="0"/>
              <a:t>Alabama </a:t>
            </a:r>
          </a:p>
          <a:p>
            <a:r>
              <a:rPr lang="en-US" sz="1400" dirty="0" smtClean="0"/>
              <a:t>at Birmingham is </a:t>
            </a:r>
            <a:r>
              <a:rPr lang="en-US" sz="1400" dirty="0"/>
              <a:t>an </a:t>
            </a:r>
            <a:endParaRPr lang="en-US" sz="1400" dirty="0" smtClean="0"/>
          </a:p>
          <a:p>
            <a:r>
              <a:rPr lang="en-US" sz="1400" dirty="0" smtClean="0"/>
              <a:t>Equal </a:t>
            </a:r>
            <a:r>
              <a:rPr lang="en-US" sz="1400" dirty="0"/>
              <a:t>Opportunity Employer” </a:t>
            </a:r>
          </a:p>
        </p:txBody>
      </p:sp>
    </p:spTree>
    <p:extLst>
      <p:ext uri="{BB962C8B-B14F-4D97-AF65-F5344CB8AC3E}">
        <p14:creationId xmlns:p14="http://schemas.microsoft.com/office/powerpoint/2010/main" val="218623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Best practices in recruitment (contd.)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Advertising/outreach (contd.)</a:t>
            </a:r>
          </a:p>
          <a:p>
            <a:pPr lvl="1"/>
            <a:r>
              <a:rPr lang="en-US" dirty="0" smtClean="0"/>
              <a:t>Graduate students </a:t>
            </a:r>
            <a:r>
              <a:rPr lang="en-US" dirty="0"/>
              <a:t>nearing </a:t>
            </a:r>
            <a:r>
              <a:rPr lang="en-US" dirty="0" smtClean="0"/>
              <a:t>graduation</a:t>
            </a:r>
          </a:p>
          <a:p>
            <a:pPr lvl="1"/>
            <a:r>
              <a:rPr lang="en-US" dirty="0" smtClean="0"/>
              <a:t>Award and fellowship winners</a:t>
            </a:r>
          </a:p>
          <a:p>
            <a:pPr lvl="1"/>
            <a:r>
              <a:rPr lang="en-US" dirty="0" smtClean="0"/>
              <a:t>Junior or mid-level faculty </a:t>
            </a:r>
          </a:p>
          <a:p>
            <a:pPr lvl="1"/>
            <a:r>
              <a:rPr lang="en-US" dirty="0" smtClean="0"/>
              <a:t>Re-advertise if necessary</a:t>
            </a:r>
          </a:p>
          <a:p>
            <a:pPr lvl="1"/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351930" y="1506071"/>
            <a:ext cx="3233770" cy="36933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See </a:t>
            </a:r>
            <a:r>
              <a:rPr lang="en-US" dirty="0" smtClean="0">
                <a:hlinkClick r:id="rId2"/>
              </a:rPr>
              <a:t>www.uab.edu/faculty/hiring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74" t="6894" r="661"/>
          <a:stretch/>
        </p:blipFill>
        <p:spPr bwMode="auto">
          <a:xfrm>
            <a:off x="5932923" y="2433599"/>
            <a:ext cx="2721257" cy="205718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12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Reviewing the candidates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Receiving the applications</a:t>
            </a:r>
          </a:p>
          <a:p>
            <a:pPr lvl="1"/>
            <a:r>
              <a:rPr lang="en-US" dirty="0" smtClean="0"/>
              <a:t>Ensure all committee members get applications promptly and confidentially</a:t>
            </a:r>
          </a:p>
          <a:p>
            <a:pPr lvl="2"/>
            <a:r>
              <a:rPr lang="en-US" dirty="0" smtClean="0"/>
              <a:t>Use </a:t>
            </a:r>
            <a:r>
              <a:rPr lang="en-US" dirty="0" smtClean="0">
                <a:hlinkClick r:id="rId2"/>
              </a:rPr>
              <a:t>UAB Faculty Jobs </a:t>
            </a:r>
            <a:r>
              <a:rPr lang="en-US" dirty="0" smtClean="0"/>
              <a:t>tool</a:t>
            </a:r>
          </a:p>
          <a:p>
            <a:pPr lvl="1"/>
            <a:r>
              <a:rPr lang="en-US" dirty="0" smtClean="0"/>
              <a:t>Committee chair should acknowledge receipt to applicants (UAB Faculty Jobs tool also automatically sends email)</a:t>
            </a:r>
          </a:p>
          <a:p>
            <a:pPr lvl="1"/>
            <a:r>
              <a:rPr lang="en-US" dirty="0" smtClean="0"/>
              <a:t>Schedule one or more committee meetings to review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5607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Interviewing the candidates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Treat all applications consistently at </a:t>
            </a:r>
            <a:r>
              <a:rPr lang="en-US" dirty="0"/>
              <a:t>each stage of the selection </a:t>
            </a:r>
            <a:r>
              <a:rPr lang="en-US" dirty="0" smtClean="0"/>
              <a:t>process</a:t>
            </a:r>
            <a:endParaRPr lang="en-US" dirty="0"/>
          </a:p>
          <a:p>
            <a:pPr lvl="1"/>
            <a:r>
              <a:rPr lang="en-US" dirty="0" smtClean="0"/>
              <a:t>Only the stated </a:t>
            </a:r>
            <a:r>
              <a:rPr lang="en-US" dirty="0"/>
              <a:t>qualifications </a:t>
            </a:r>
            <a:r>
              <a:rPr lang="en-US" dirty="0" smtClean="0"/>
              <a:t>should be the basis </a:t>
            </a:r>
            <a:r>
              <a:rPr lang="en-US" dirty="0"/>
              <a:t>for the selection criteria used in the final </a:t>
            </a:r>
            <a:r>
              <a:rPr lang="en-US" dirty="0" smtClean="0"/>
              <a:t>decision</a:t>
            </a:r>
            <a:endParaRPr lang="en-US" dirty="0"/>
          </a:p>
          <a:p>
            <a:r>
              <a:rPr lang="en-US" dirty="0" smtClean="0"/>
              <a:t>Document the decision</a:t>
            </a:r>
          </a:p>
        </p:txBody>
      </p:sp>
    </p:spTree>
    <p:extLst>
      <p:ext uri="{BB962C8B-B14F-4D97-AF65-F5344CB8AC3E}">
        <p14:creationId xmlns:p14="http://schemas.microsoft.com/office/powerpoint/2010/main" val="91417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Interviewing the candidates (contd.)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Selecting the candidates to interview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heck </a:t>
            </a:r>
            <a:r>
              <a:rPr lang="en-US" dirty="0"/>
              <a:t>references and review letters of </a:t>
            </a:r>
            <a:r>
              <a:rPr lang="en-US" dirty="0" smtClean="0"/>
              <a:t>recommendation</a:t>
            </a:r>
          </a:p>
          <a:p>
            <a:pPr lvl="1"/>
            <a:r>
              <a:rPr lang="en-US" dirty="0" smtClean="0"/>
              <a:t>Work with Affirmative Action Officer on special efforts where applicant pool is underrepresented in certain groups</a:t>
            </a:r>
          </a:p>
          <a:p>
            <a:pPr lvl="2"/>
            <a:r>
              <a:rPr lang="en-US" dirty="0" smtClean="0"/>
              <a:t>Committee may have to reopen </a:t>
            </a:r>
            <a:r>
              <a:rPr lang="en-US" dirty="0"/>
              <a:t>or </a:t>
            </a:r>
            <a:r>
              <a:rPr lang="en-US" dirty="0" smtClean="0"/>
              <a:t>intensify search</a:t>
            </a:r>
          </a:p>
        </p:txBody>
      </p:sp>
    </p:spTree>
    <p:extLst>
      <p:ext uri="{BB962C8B-B14F-4D97-AF65-F5344CB8AC3E}">
        <p14:creationId xmlns:p14="http://schemas.microsoft.com/office/powerpoint/2010/main" val="266992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Interviewing the candidates (contd.)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During the interview</a:t>
            </a:r>
          </a:p>
          <a:p>
            <a:pPr lvl="1"/>
            <a:r>
              <a:rPr lang="en-US" dirty="0" smtClean="0"/>
              <a:t>All questions must </a:t>
            </a:r>
            <a:r>
              <a:rPr lang="en-US" dirty="0"/>
              <a:t>be job-related and similar for all candidates. </a:t>
            </a:r>
            <a:endParaRPr lang="en-US" dirty="0" smtClean="0"/>
          </a:p>
          <a:p>
            <a:pPr lvl="1"/>
            <a:r>
              <a:rPr lang="en-US" dirty="0" smtClean="0"/>
              <a:t>Some </a:t>
            </a:r>
            <a:r>
              <a:rPr lang="en-US" dirty="0"/>
              <a:t>inquiries are not permitted because they request or allow use of information that may lead to unfair, biased decisions. </a:t>
            </a:r>
            <a:endParaRPr lang="en-US" dirty="0" smtClean="0"/>
          </a:p>
          <a:p>
            <a:pPr lvl="2"/>
            <a:r>
              <a:rPr lang="en-US" dirty="0"/>
              <a:t>See “Examples of </a:t>
            </a:r>
            <a:r>
              <a:rPr lang="en-US" dirty="0" smtClean="0"/>
              <a:t>Interview Questions</a:t>
            </a:r>
            <a:r>
              <a:rPr lang="en-US" dirty="0"/>
              <a:t>” </a:t>
            </a:r>
            <a:r>
              <a:rPr lang="en-US" dirty="0" smtClean="0"/>
              <a:t>at UAB </a:t>
            </a:r>
            <a:r>
              <a:rPr lang="en-US" dirty="0"/>
              <a:t>Human Resources </a:t>
            </a:r>
            <a:r>
              <a:rPr lang="en-US" dirty="0" smtClean="0"/>
              <a:t> Careers </a:t>
            </a:r>
            <a:r>
              <a:rPr lang="en-US" dirty="0"/>
              <a:t>website, </a:t>
            </a:r>
            <a:r>
              <a:rPr lang="en-US" dirty="0" smtClean="0"/>
              <a:t>under “</a:t>
            </a:r>
            <a:r>
              <a:rPr lang="en-US" dirty="0">
                <a:hlinkClick r:id="rId2"/>
              </a:rPr>
              <a:t>Search Firm Guidelines</a:t>
            </a:r>
            <a:r>
              <a:rPr lang="en-US" dirty="0"/>
              <a:t>”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5633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Interviewing the candidates (contd.)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During the interview (contd.)</a:t>
            </a:r>
          </a:p>
          <a:p>
            <a:pPr lvl="1"/>
            <a:r>
              <a:rPr lang="en-US" dirty="0" smtClean="0"/>
              <a:t>All </a:t>
            </a:r>
            <a:r>
              <a:rPr lang="en-US" dirty="0"/>
              <a:t>committee members </a:t>
            </a:r>
            <a:r>
              <a:rPr lang="en-US" dirty="0" smtClean="0"/>
              <a:t>should take clear notes that are job-related and fact-based </a:t>
            </a:r>
          </a:p>
          <a:p>
            <a:pPr lvl="1"/>
            <a:r>
              <a:rPr lang="en-US" dirty="0" smtClean="0"/>
              <a:t>Consider standardized </a:t>
            </a:r>
            <a:r>
              <a:rPr lang="en-US" dirty="0"/>
              <a:t>rating </a:t>
            </a:r>
            <a:r>
              <a:rPr lang="en-US" dirty="0" smtClean="0"/>
              <a:t>sheets and questions</a:t>
            </a:r>
          </a:p>
          <a:p>
            <a:pPr lvl="1"/>
            <a:r>
              <a:rPr lang="en-US" dirty="0" smtClean="0"/>
              <a:t>Ask </a:t>
            </a:r>
            <a:r>
              <a:rPr lang="en-US" dirty="0"/>
              <a:t>questions so that diversity issues will be raised </a:t>
            </a:r>
            <a:endParaRPr lang="en-US" dirty="0" smtClean="0"/>
          </a:p>
          <a:p>
            <a:pPr lvl="2"/>
            <a:r>
              <a:rPr lang="en-US" dirty="0"/>
              <a:t>e</a:t>
            </a:r>
            <a:r>
              <a:rPr lang="en-US" dirty="0" smtClean="0"/>
              <a:t>.g., programs</a:t>
            </a:r>
            <a:r>
              <a:rPr lang="en-US" dirty="0"/>
              <a:t>, committee memberships, and diversity initiatives in previous </a:t>
            </a:r>
            <a:r>
              <a:rPr lang="en-US" dirty="0" smtClean="0"/>
              <a:t>positions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51176" y="591613"/>
            <a:ext cx="2376292" cy="120032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See “</a:t>
            </a:r>
            <a:r>
              <a:rPr lang="en-US" dirty="0" smtClean="0">
                <a:hlinkClick r:id="rId2"/>
              </a:rPr>
              <a:t>Interviewing the </a:t>
            </a:r>
          </a:p>
          <a:p>
            <a:r>
              <a:rPr lang="en-US" dirty="0" smtClean="0">
                <a:hlinkClick r:id="rId2"/>
              </a:rPr>
              <a:t>Candidate Checklist</a:t>
            </a:r>
            <a:r>
              <a:rPr lang="en-US" dirty="0" smtClean="0"/>
              <a:t>” at</a:t>
            </a:r>
          </a:p>
          <a:p>
            <a:r>
              <a:rPr lang="en-US" dirty="0" smtClean="0"/>
              <a:t>UAB Human Resources </a:t>
            </a:r>
          </a:p>
          <a:p>
            <a:r>
              <a:rPr lang="en-US" dirty="0" smtClean="0"/>
              <a:t>Careers website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01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Interviewing the candidates (contd.)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During the interview (contd.)</a:t>
            </a:r>
          </a:p>
          <a:p>
            <a:pPr lvl="1"/>
            <a:r>
              <a:rPr lang="en-US" dirty="0" smtClean="0"/>
              <a:t>Assess </a:t>
            </a:r>
            <a:r>
              <a:rPr lang="en-US" dirty="0"/>
              <a:t>candidate’s </a:t>
            </a:r>
            <a:r>
              <a:rPr lang="en-US" dirty="0" smtClean="0"/>
              <a:t>willingness and ability to advance diversity, including by:</a:t>
            </a:r>
          </a:p>
          <a:p>
            <a:pPr lvl="2"/>
            <a:r>
              <a:rPr lang="en-US" dirty="0" smtClean="0"/>
              <a:t>Discussing diversity-related issues</a:t>
            </a:r>
          </a:p>
          <a:p>
            <a:pPr lvl="2"/>
            <a:r>
              <a:rPr lang="en-US" dirty="0" smtClean="0"/>
              <a:t>Using gender-neutral </a:t>
            </a:r>
            <a:r>
              <a:rPr lang="en-US" dirty="0"/>
              <a:t>language </a:t>
            </a:r>
            <a:endParaRPr lang="en-US" dirty="0" smtClean="0"/>
          </a:p>
          <a:p>
            <a:pPr lvl="2"/>
            <a:r>
              <a:rPr lang="en-US" dirty="0" smtClean="0"/>
              <a:t>Addressing all </a:t>
            </a:r>
            <a:r>
              <a:rPr lang="en-US" dirty="0"/>
              <a:t>members of the </a:t>
            </a:r>
            <a:r>
              <a:rPr lang="en-US" dirty="0" smtClean="0"/>
              <a:t>committee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04964" y="2796931"/>
            <a:ext cx="2736839" cy="147732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See “Examples of Interview</a:t>
            </a:r>
          </a:p>
          <a:p>
            <a:r>
              <a:rPr lang="en-US" dirty="0" smtClean="0"/>
              <a:t>Questions” at</a:t>
            </a:r>
          </a:p>
          <a:p>
            <a:r>
              <a:rPr lang="en-US" dirty="0" smtClean="0"/>
              <a:t>UAB Human Resources </a:t>
            </a:r>
          </a:p>
          <a:p>
            <a:r>
              <a:rPr lang="en-US" dirty="0" smtClean="0"/>
              <a:t>Careers website, under</a:t>
            </a:r>
          </a:p>
          <a:p>
            <a:r>
              <a:rPr lang="en-US" dirty="0" smtClean="0"/>
              <a:t>“</a:t>
            </a:r>
            <a:r>
              <a:rPr lang="en-US" dirty="0" smtClean="0">
                <a:hlinkClick r:id="rId2"/>
              </a:rPr>
              <a:t>Search Firm Guidelines</a:t>
            </a:r>
            <a:r>
              <a:rPr lang="en-US" dirty="0" smtClean="0"/>
              <a:t>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97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Making the offer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52646"/>
            <a:ext cx="8229600" cy="3788366"/>
          </a:xfrm>
        </p:spPr>
        <p:txBody>
          <a:bodyPr/>
          <a:lstStyle/>
          <a:p>
            <a:r>
              <a:rPr lang="en-US" sz="2400" dirty="0" smtClean="0"/>
              <a:t>Content of offer</a:t>
            </a:r>
          </a:p>
          <a:p>
            <a:pPr lvl="1"/>
            <a:r>
              <a:rPr lang="en-US" dirty="0" smtClean="0"/>
              <a:t>Use UAB offer letter template </a:t>
            </a:r>
          </a:p>
          <a:p>
            <a:pPr lvl="1"/>
            <a:r>
              <a:rPr lang="en-US" dirty="0" smtClean="0"/>
              <a:t>Pay and rank not less than for comparable majority appointment</a:t>
            </a:r>
          </a:p>
          <a:p>
            <a:r>
              <a:rPr lang="en-US" sz="2400" dirty="0" smtClean="0"/>
              <a:t>Determine who makes offer – usually the dean or department chair</a:t>
            </a:r>
          </a:p>
          <a:p>
            <a:r>
              <a:rPr lang="en-US" sz="2400" dirty="0" smtClean="0"/>
              <a:t>Notify unsuccessful </a:t>
            </a:r>
            <a:r>
              <a:rPr lang="en-US" sz="2400" dirty="0"/>
              <a:t>candidates </a:t>
            </a:r>
            <a:r>
              <a:rPr lang="en-US" sz="2400" dirty="0" smtClean="0"/>
              <a:t>promptly (once one candidate has accepted),  esp. internal candidates</a:t>
            </a:r>
          </a:p>
          <a:p>
            <a:r>
              <a:rPr lang="en-US" sz="2400" dirty="0" smtClean="0"/>
              <a:t>No “unofficial” verbal offers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5885929" y="747652"/>
            <a:ext cx="2128403" cy="92333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Offer letters must be</a:t>
            </a:r>
          </a:p>
          <a:p>
            <a:r>
              <a:rPr lang="en-US" dirty="0"/>
              <a:t>s</a:t>
            </a:r>
            <a:r>
              <a:rPr lang="en-US" dirty="0" smtClean="0"/>
              <a:t>ent in advance to </a:t>
            </a:r>
          </a:p>
          <a:p>
            <a:r>
              <a:rPr lang="en-US" dirty="0" smtClean="0"/>
              <a:t>Provost’s Office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05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Purpose of this training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34646"/>
            <a:ext cx="8229600" cy="3609072"/>
          </a:xfrm>
        </p:spPr>
        <p:txBody>
          <a:bodyPr/>
          <a:lstStyle/>
          <a:p>
            <a:r>
              <a:rPr lang="en-US" dirty="0" smtClean="0"/>
              <a:t>You should </a:t>
            </a:r>
            <a:r>
              <a:rPr lang="en-US" dirty="0"/>
              <a:t>take this training before </a:t>
            </a:r>
            <a:r>
              <a:rPr lang="en-US" dirty="0" smtClean="0"/>
              <a:t>chairing or serving </a:t>
            </a:r>
            <a:r>
              <a:rPr lang="en-US" dirty="0"/>
              <a:t>on a </a:t>
            </a:r>
            <a:r>
              <a:rPr lang="en-US" dirty="0" smtClean="0"/>
              <a:t>faculty search </a:t>
            </a:r>
            <a:r>
              <a:rPr lang="en-US" dirty="0"/>
              <a:t>committee. </a:t>
            </a:r>
            <a:endParaRPr lang="en-US" dirty="0" smtClean="0"/>
          </a:p>
          <a:p>
            <a:r>
              <a:rPr lang="en-US" dirty="0" smtClean="0"/>
              <a:t>It </a:t>
            </a:r>
            <a:r>
              <a:rPr lang="en-US" dirty="0"/>
              <a:t>provides information that should make your committee work more </a:t>
            </a:r>
            <a:r>
              <a:rPr lang="en-US" dirty="0" smtClean="0"/>
              <a:t>efficiently and more likely to </a:t>
            </a:r>
            <a:r>
              <a:rPr lang="en-US" dirty="0"/>
              <a:t>attract, hire and retain </a:t>
            </a:r>
            <a:r>
              <a:rPr lang="en-US" dirty="0" smtClean="0"/>
              <a:t>an excellent </a:t>
            </a:r>
            <a:r>
              <a:rPr lang="en-US" dirty="0"/>
              <a:t>and diverse </a:t>
            </a:r>
            <a:r>
              <a:rPr lang="en-US" dirty="0" smtClean="0"/>
              <a:t>faculty.</a:t>
            </a:r>
          </a:p>
          <a:p>
            <a:r>
              <a:rPr lang="en-US" dirty="0" smtClean="0"/>
              <a:t>See last page for additional resources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69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Records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Must be a part of each candidate’s file:</a:t>
            </a:r>
          </a:p>
          <a:p>
            <a:pPr lvl="1"/>
            <a:r>
              <a:rPr lang="en-US" dirty="0" smtClean="0"/>
              <a:t>Rating sheets</a:t>
            </a:r>
          </a:p>
          <a:p>
            <a:pPr lvl="1"/>
            <a:r>
              <a:rPr lang="en-US" dirty="0" smtClean="0"/>
              <a:t>All notes</a:t>
            </a:r>
          </a:p>
          <a:p>
            <a:pPr lvl="2"/>
            <a:r>
              <a:rPr lang="en-US" dirty="0" smtClean="0"/>
              <a:t>Watch for casual comments in margins</a:t>
            </a:r>
          </a:p>
          <a:p>
            <a:r>
              <a:rPr lang="en-US" dirty="0" smtClean="0"/>
              <a:t>See </a:t>
            </a:r>
            <a:r>
              <a:rPr lang="en-US" dirty="0" smtClean="0">
                <a:hlinkClick r:id="rId2"/>
              </a:rPr>
              <a:t>www.uab.edu/faculty/hiring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74" t="6894" r="661"/>
          <a:stretch/>
        </p:blipFill>
        <p:spPr bwMode="auto">
          <a:xfrm>
            <a:off x="6043043" y="2034986"/>
            <a:ext cx="2643757" cy="19986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534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After the search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Provide assistance </a:t>
            </a:r>
            <a:r>
              <a:rPr lang="en-US" dirty="0"/>
              <a:t>to </a:t>
            </a:r>
            <a:r>
              <a:rPr lang="en-US" dirty="0" smtClean="0"/>
              <a:t>the new faculty member to enhance </a:t>
            </a:r>
            <a:r>
              <a:rPr lang="en-US" dirty="0"/>
              <a:t>the probability of </a:t>
            </a:r>
            <a:r>
              <a:rPr lang="en-US" dirty="0" smtClean="0"/>
              <a:t>success </a:t>
            </a:r>
          </a:p>
          <a:p>
            <a:r>
              <a:rPr lang="en-US" dirty="0" smtClean="0"/>
              <a:t>Department head should identify a mentor </a:t>
            </a:r>
          </a:p>
          <a:p>
            <a:r>
              <a:rPr lang="en-US" dirty="0" smtClean="0"/>
              <a:t>Do not place additional </a:t>
            </a:r>
            <a:r>
              <a:rPr lang="en-US" dirty="0"/>
              <a:t>diversity-related </a:t>
            </a:r>
            <a:r>
              <a:rPr lang="en-US" dirty="0" smtClean="0"/>
              <a:t>expectations on </a:t>
            </a:r>
            <a:r>
              <a:rPr lang="en-US" dirty="0"/>
              <a:t>newly hired minorities or </a:t>
            </a:r>
            <a:r>
              <a:rPr lang="en-US" dirty="0" smtClean="0"/>
              <a:t>women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31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Campus resources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8871"/>
            <a:ext cx="8229600" cy="3720353"/>
          </a:xfrm>
        </p:spPr>
        <p:txBody>
          <a:bodyPr/>
          <a:lstStyle/>
          <a:p>
            <a:r>
              <a:rPr lang="en-US" dirty="0" smtClean="0"/>
              <a:t>UAB Provost Office</a:t>
            </a:r>
          </a:p>
          <a:p>
            <a:pPr lvl="1"/>
            <a:r>
              <a:rPr lang="en-US" dirty="0"/>
              <a:t>Faculty website</a:t>
            </a:r>
            <a:r>
              <a:rPr lang="en-US" dirty="0" smtClean="0"/>
              <a:t>: 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www.uab.edu/faculty/hiring</a:t>
            </a:r>
            <a:endParaRPr lang="en-US" dirty="0" smtClean="0"/>
          </a:p>
          <a:p>
            <a:r>
              <a:rPr lang="en-US" dirty="0"/>
              <a:t>UAB Human </a:t>
            </a:r>
            <a:r>
              <a:rPr lang="en-US" dirty="0" smtClean="0"/>
              <a:t>Resources</a:t>
            </a:r>
          </a:p>
          <a:p>
            <a:pPr lvl="1"/>
            <a:r>
              <a:rPr lang="en-US" dirty="0" smtClean="0"/>
              <a:t>Careers website: </a:t>
            </a: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www.uab.edu/humanresources/home/careers</a:t>
            </a:r>
            <a:endParaRPr lang="en-US" dirty="0" smtClean="0"/>
          </a:p>
          <a:p>
            <a:pPr lvl="1"/>
            <a:r>
              <a:rPr lang="en-US" dirty="0" smtClean="0"/>
              <a:t>Search Firm Guidelines (includes more than just information about search firms)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66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Campus resources (contd.)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8871"/>
            <a:ext cx="8229600" cy="3720353"/>
          </a:xfrm>
        </p:spPr>
        <p:txBody>
          <a:bodyPr/>
          <a:lstStyle/>
          <a:p>
            <a:r>
              <a:rPr lang="en-US" dirty="0" smtClean="0"/>
              <a:t>For quick guide to UAB Faculty Jobs tool, see: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0" t="28671" r="23922" b="7451"/>
          <a:stretch/>
        </p:blipFill>
        <p:spPr bwMode="auto">
          <a:xfrm>
            <a:off x="1004046" y="1649505"/>
            <a:ext cx="5235388" cy="280317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08376" y="2624879"/>
            <a:ext cx="2322624" cy="646331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/>
              </a:rPr>
              <a:t>UAB Faculty Jobs</a:t>
            </a:r>
          </a:p>
          <a:p>
            <a:r>
              <a:rPr lang="en-US" dirty="0" smtClean="0">
                <a:hlinkClick r:id="rId3"/>
              </a:rPr>
              <a:t>Quick Reference Guide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47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Overview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Organizing the search committee</a:t>
            </a:r>
            <a:endParaRPr lang="en-US" dirty="0"/>
          </a:p>
          <a:p>
            <a:r>
              <a:rPr lang="en-US" dirty="0" smtClean="0"/>
              <a:t>Developing </a:t>
            </a:r>
            <a:r>
              <a:rPr lang="en-US" dirty="0"/>
              <a:t>the </a:t>
            </a:r>
            <a:r>
              <a:rPr lang="en-US" dirty="0" smtClean="0"/>
              <a:t>job description</a:t>
            </a:r>
            <a:endParaRPr lang="en-US" dirty="0"/>
          </a:p>
          <a:p>
            <a:r>
              <a:rPr lang="en-US" dirty="0" smtClean="0"/>
              <a:t>Advertising the position </a:t>
            </a:r>
          </a:p>
          <a:p>
            <a:r>
              <a:rPr lang="en-US" dirty="0" smtClean="0"/>
              <a:t>Reviewing the candidates</a:t>
            </a:r>
            <a:endParaRPr lang="en-US" dirty="0"/>
          </a:p>
          <a:p>
            <a:r>
              <a:rPr lang="en-US" dirty="0" smtClean="0"/>
              <a:t>Keeping good records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92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551"/>
            <a:ext cx="8229600" cy="900425"/>
          </a:xfrm>
        </p:spPr>
        <p:txBody>
          <a:bodyPr/>
          <a:lstStyle/>
          <a:p>
            <a:r>
              <a:rPr lang="en-US" b="1" dirty="0" smtClean="0"/>
              <a:t>Organize the search committee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75390"/>
            <a:ext cx="8229600" cy="3469869"/>
          </a:xfrm>
        </p:spPr>
        <p:txBody>
          <a:bodyPr/>
          <a:lstStyle/>
          <a:p>
            <a:r>
              <a:rPr lang="en-US" dirty="0" smtClean="0"/>
              <a:t>Composition of the committee</a:t>
            </a:r>
          </a:p>
          <a:p>
            <a:pPr lvl="1"/>
            <a:r>
              <a:rPr lang="en-US" dirty="0" smtClean="0"/>
              <a:t>Do members of the committee reflect the diversity of the department?</a:t>
            </a:r>
            <a:endParaRPr lang="en-US" dirty="0"/>
          </a:p>
          <a:p>
            <a:pPr lvl="2"/>
            <a:r>
              <a:rPr lang="en-US" dirty="0" smtClean="0"/>
              <a:t>Be sure to include your affirmative action representative</a:t>
            </a:r>
          </a:p>
          <a:p>
            <a:pPr lvl="1"/>
            <a:r>
              <a:rPr lang="en-US" dirty="0" smtClean="0"/>
              <a:t>Who is the chair?</a:t>
            </a:r>
          </a:p>
          <a:p>
            <a:pPr lvl="1"/>
            <a:r>
              <a:rPr lang="en-US" dirty="0" smtClean="0"/>
              <a:t>Who is responsible for keeping records and for submitting forms to HR consultant and Provost’s Office?</a:t>
            </a:r>
          </a:p>
          <a:p>
            <a:pPr lvl="1"/>
            <a:r>
              <a:rPr lang="en-US" dirty="0" smtClean="0"/>
              <a:t>Does your college, school or department have its own faculty search guidelines?</a:t>
            </a:r>
          </a:p>
        </p:txBody>
      </p:sp>
    </p:spTree>
    <p:extLst>
      <p:ext uri="{BB962C8B-B14F-4D97-AF65-F5344CB8AC3E}">
        <p14:creationId xmlns:p14="http://schemas.microsoft.com/office/powerpoint/2010/main" val="61554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Organize the search committee (contd.)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9494"/>
            <a:ext cx="8229600" cy="3237247"/>
          </a:xfrm>
        </p:spPr>
        <p:txBody>
          <a:bodyPr/>
          <a:lstStyle/>
          <a:p>
            <a:r>
              <a:rPr lang="en-US" dirty="0" smtClean="0"/>
              <a:t>Participation in and attendance at committee meetings are crucial</a:t>
            </a:r>
          </a:p>
          <a:p>
            <a:pPr lvl="1"/>
            <a:r>
              <a:rPr lang="en-US" dirty="0" smtClean="0"/>
              <a:t>Do not agree to serve if you cannot participate fully</a:t>
            </a:r>
          </a:p>
          <a:p>
            <a:r>
              <a:rPr lang="en-US" dirty="0" smtClean="0"/>
              <a:t>The best committee members:</a:t>
            </a:r>
            <a:endParaRPr lang="en-US" dirty="0"/>
          </a:p>
          <a:p>
            <a:pPr lvl="1"/>
            <a:r>
              <a:rPr lang="en-US" dirty="0"/>
              <a:t>a</a:t>
            </a:r>
            <a:r>
              <a:rPr lang="en-US" dirty="0" smtClean="0"/>
              <a:t>re highly </a:t>
            </a:r>
            <a:r>
              <a:rPr lang="en-US" dirty="0"/>
              <a:t>regarded in their department, the University, and the </a:t>
            </a:r>
            <a:r>
              <a:rPr lang="en-US" dirty="0" smtClean="0"/>
              <a:t>community</a:t>
            </a:r>
            <a:endParaRPr lang="en-US" dirty="0"/>
          </a:p>
          <a:p>
            <a:pPr lvl="1"/>
            <a:r>
              <a:rPr lang="en-US" dirty="0"/>
              <a:t>have experience in </a:t>
            </a:r>
            <a:r>
              <a:rPr lang="en-US" dirty="0" smtClean="0"/>
              <a:t>searches, including those that have </a:t>
            </a:r>
            <a:r>
              <a:rPr lang="en-US" dirty="0"/>
              <a:t>been successful in recruiting underrepresented </a:t>
            </a:r>
            <a:r>
              <a:rPr lang="en-US" dirty="0" smtClean="0"/>
              <a:t>groups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43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Organize the search committee (contd.)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the tasks of this committee?</a:t>
            </a:r>
          </a:p>
          <a:p>
            <a:pPr lvl="1"/>
            <a:r>
              <a:rPr lang="en-US" dirty="0" smtClean="0"/>
              <a:t>Write the job description and advertisement</a:t>
            </a:r>
          </a:p>
          <a:p>
            <a:pPr lvl="2"/>
            <a:r>
              <a:rPr lang="en-US" dirty="0"/>
              <a:t>a</a:t>
            </a:r>
            <a:r>
              <a:rPr lang="en-US" dirty="0" smtClean="0"/>
              <a:t>dvertise </a:t>
            </a:r>
            <a:r>
              <a:rPr lang="en-US" b="1" i="1" dirty="0" smtClean="0"/>
              <a:t>widely </a:t>
            </a:r>
            <a:r>
              <a:rPr lang="en-US" dirty="0" smtClean="0"/>
              <a:t>(see </a:t>
            </a:r>
            <a:r>
              <a:rPr lang="en-US" dirty="0" err="1" smtClean="0"/>
              <a:t>Graystone</a:t>
            </a:r>
            <a:r>
              <a:rPr lang="en-US" dirty="0" smtClean="0"/>
              <a:t> Group resources later)</a:t>
            </a:r>
          </a:p>
          <a:p>
            <a:pPr lvl="2"/>
            <a:r>
              <a:rPr lang="en-US" dirty="0"/>
              <a:t>s</a:t>
            </a:r>
            <a:r>
              <a:rPr lang="en-US" dirty="0" smtClean="0"/>
              <a:t>pecify preferred </a:t>
            </a:r>
            <a:r>
              <a:rPr lang="en-US" dirty="0"/>
              <a:t>and minimum </a:t>
            </a:r>
            <a:r>
              <a:rPr lang="en-US" dirty="0" smtClean="0"/>
              <a:t>qualifications (“or” vs. “and”)</a:t>
            </a:r>
            <a:endParaRPr lang="en-US" dirty="0"/>
          </a:p>
          <a:p>
            <a:pPr lvl="2"/>
            <a:r>
              <a:rPr lang="en-US" dirty="0"/>
              <a:t>i</a:t>
            </a:r>
            <a:r>
              <a:rPr lang="en-US" dirty="0" smtClean="0"/>
              <a:t>nclude the requirements for </a:t>
            </a:r>
            <a:r>
              <a:rPr lang="en-US" dirty="0"/>
              <a:t>teaching, research and </a:t>
            </a:r>
            <a:r>
              <a:rPr lang="en-US" dirty="0" smtClean="0"/>
              <a:t>service</a:t>
            </a:r>
          </a:p>
          <a:p>
            <a:pPr lvl="2"/>
            <a:r>
              <a:rPr lang="en-US" dirty="0"/>
              <a:t>c</a:t>
            </a:r>
            <a:r>
              <a:rPr lang="en-US" dirty="0" smtClean="0"/>
              <a:t>onsider what are the </a:t>
            </a:r>
            <a:r>
              <a:rPr lang="en-US" b="1" i="1" dirty="0" smtClean="0"/>
              <a:t>essential functions</a:t>
            </a:r>
            <a:r>
              <a:rPr lang="en-US" dirty="0" smtClean="0"/>
              <a:t> of the position</a:t>
            </a:r>
          </a:p>
          <a:p>
            <a:pPr lvl="3"/>
            <a:r>
              <a:rPr lang="en-US" dirty="0"/>
              <a:t>a job duty that must be performed by the person in the position, or a job duty that is not performed frequently but is critical to the position. </a:t>
            </a: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862250" y="1467964"/>
            <a:ext cx="2060500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/>
              <a:t>“The University of Alabama </a:t>
            </a:r>
          </a:p>
          <a:p>
            <a:r>
              <a:rPr lang="en-US" sz="1200" dirty="0"/>
              <a:t>at Birmingham is an </a:t>
            </a:r>
          </a:p>
          <a:p>
            <a:r>
              <a:rPr lang="en-US" sz="1200" dirty="0"/>
              <a:t>Equal Opportunity Employer” </a:t>
            </a:r>
          </a:p>
        </p:txBody>
      </p:sp>
    </p:spTree>
    <p:extLst>
      <p:ext uri="{BB962C8B-B14F-4D97-AF65-F5344CB8AC3E}">
        <p14:creationId xmlns:p14="http://schemas.microsoft.com/office/powerpoint/2010/main" val="359207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Organize the search committee (contd.)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4575"/>
            <a:ext cx="8229600" cy="3237247"/>
          </a:xfrm>
        </p:spPr>
        <p:txBody>
          <a:bodyPr/>
          <a:lstStyle/>
          <a:p>
            <a:r>
              <a:rPr lang="en-US" dirty="0" smtClean="0"/>
              <a:t>What are the tasks of this committee (contd.)?</a:t>
            </a:r>
          </a:p>
          <a:p>
            <a:pPr lvl="1"/>
            <a:r>
              <a:rPr lang="en-US" dirty="0" smtClean="0"/>
              <a:t>Budget for travel and other expenses?</a:t>
            </a:r>
          </a:p>
          <a:p>
            <a:pPr lvl="1"/>
            <a:r>
              <a:rPr lang="en-US" dirty="0" smtClean="0"/>
              <a:t>Who will handle travel arrangements?</a:t>
            </a:r>
          </a:p>
          <a:p>
            <a:pPr lvl="1"/>
            <a:r>
              <a:rPr lang="en-US" dirty="0" smtClean="0"/>
              <a:t>What is the schedule for committee meetings and candidate interviews?</a:t>
            </a:r>
          </a:p>
          <a:p>
            <a:pPr lvl="1"/>
            <a:r>
              <a:rPr lang="en-US" dirty="0" smtClean="0"/>
              <a:t>Know exactly what gets submitted to whom and when for approvals – see resources on last page</a:t>
            </a:r>
          </a:p>
          <a:p>
            <a:pPr lvl="1"/>
            <a:r>
              <a:rPr lang="en-US" dirty="0">
                <a:solidFill>
                  <a:prstClr val="black"/>
                </a:solidFill>
              </a:rPr>
              <a:t>See </a:t>
            </a:r>
            <a:r>
              <a:rPr lang="en-US" b="1" dirty="0">
                <a:solidFill>
                  <a:prstClr val="black"/>
                </a:solidFill>
              </a:rPr>
              <a:t>“Best practices in recruitment” </a:t>
            </a:r>
            <a:endParaRPr lang="en-US" dirty="0">
              <a:solidFill>
                <a:prstClr val="black"/>
              </a:solidFill>
            </a:endParaRP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431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Best practices in recruitment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400" y="1010709"/>
            <a:ext cx="8229600" cy="3237247"/>
          </a:xfrm>
        </p:spPr>
        <p:txBody>
          <a:bodyPr/>
          <a:lstStyle/>
          <a:p>
            <a:r>
              <a:rPr lang="en-US" dirty="0" smtClean="0"/>
              <a:t>Timing</a:t>
            </a:r>
          </a:p>
          <a:p>
            <a:pPr lvl="1"/>
            <a:r>
              <a:rPr lang="en-US" dirty="0" smtClean="0"/>
              <a:t>Major academic conferences coming up, where you could be recruiting?</a:t>
            </a:r>
          </a:p>
          <a:p>
            <a:pPr lvl="1"/>
            <a:r>
              <a:rPr lang="en-US" dirty="0" smtClean="0"/>
              <a:t>Fixed or open-ended deadline?</a:t>
            </a:r>
          </a:p>
          <a:p>
            <a:r>
              <a:rPr lang="en-US" dirty="0" smtClean="0"/>
              <a:t>Importance of the personal touch</a:t>
            </a:r>
          </a:p>
          <a:p>
            <a:pPr lvl="1"/>
            <a:r>
              <a:rPr lang="en-US" dirty="0" smtClean="0"/>
              <a:t>The best candidates might not be looking</a:t>
            </a:r>
          </a:p>
          <a:p>
            <a:pPr lvl="1"/>
            <a:r>
              <a:rPr lang="en-US" dirty="0" smtClean="0"/>
              <a:t>Your colleagues might have the best recommendations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8712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UAB Faculty Jobs System: A new tool for </a:t>
            </a:r>
            <a:br>
              <a:rPr lang="en-US" b="1" dirty="0" smtClean="0"/>
            </a:br>
            <a:r>
              <a:rPr lang="en-US" b="1" dirty="0" smtClean="0"/>
              <a:t>faculty recruitment at UAB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Make requests for new recruitments</a:t>
            </a:r>
          </a:p>
          <a:p>
            <a:r>
              <a:rPr lang="en-US" dirty="0" smtClean="0"/>
              <a:t>Applicants apply online</a:t>
            </a:r>
          </a:p>
          <a:p>
            <a:r>
              <a:rPr lang="en-US" dirty="0" smtClean="0"/>
              <a:t>Applications organized for search committees</a:t>
            </a:r>
          </a:p>
          <a:p>
            <a:pPr lvl="1"/>
            <a:r>
              <a:rPr lang="en-US" dirty="0" smtClean="0"/>
              <a:t>Evaluation tool available</a:t>
            </a:r>
          </a:p>
          <a:p>
            <a:r>
              <a:rPr lang="en-US" dirty="0" smtClean="0"/>
              <a:t>Hiring proposals generated</a:t>
            </a:r>
          </a:p>
          <a:p>
            <a:r>
              <a:rPr lang="en-US" dirty="0" smtClean="0"/>
              <a:t>Background checks integrated</a:t>
            </a:r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979458" y="3750951"/>
            <a:ext cx="2638864" cy="52322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hlinkClick r:id="rId2"/>
              </a:rPr>
              <a:t>UAB Faculty Jobs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15195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reen_Angles_template">
  <a:themeElements>
    <a:clrScheme name="Custom 8">
      <a:dk1>
        <a:sysClr val="windowText" lastClr="000000"/>
      </a:dk1>
      <a:lt1>
        <a:sysClr val="window" lastClr="FFFFFF"/>
      </a:lt1>
      <a:dk2>
        <a:srgbClr val="1C4A26"/>
      </a:dk2>
      <a:lt2>
        <a:srgbClr val="EEECE1"/>
      </a:lt2>
      <a:accent1>
        <a:srgbClr val="9C9F49"/>
      </a:accent1>
      <a:accent2>
        <a:srgbClr val="C59518"/>
      </a:accent2>
      <a:accent3>
        <a:srgbClr val="4C4C4C"/>
      </a:accent3>
      <a:accent4>
        <a:srgbClr val="99CC99"/>
      </a:accent4>
      <a:accent5>
        <a:srgbClr val="CCCC99"/>
      </a:accent5>
      <a:accent6>
        <a:srgbClr val="669966"/>
      </a:accent6>
      <a:hlink>
        <a:srgbClr val="008000"/>
      </a:hlink>
      <a:folHlink>
        <a:srgbClr val="9999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Green_Angles_template</Template>
  <TotalTime>593</TotalTime>
  <Words>1049</Words>
  <Application>Microsoft Office PowerPoint</Application>
  <PresentationFormat>On-screen Show (16:9)</PresentationFormat>
  <Paragraphs>158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Avenir Heavy</vt:lpstr>
      <vt:lpstr>Avenir Roman</vt:lpstr>
      <vt:lpstr>Calibri</vt:lpstr>
      <vt:lpstr>Green_Angles_template</vt:lpstr>
      <vt:lpstr>Training for  Faculty Search Committees</vt:lpstr>
      <vt:lpstr>Purpose of this training</vt:lpstr>
      <vt:lpstr>Overview</vt:lpstr>
      <vt:lpstr>Organize the search committee</vt:lpstr>
      <vt:lpstr>Organize the search committee (contd.)</vt:lpstr>
      <vt:lpstr>Organize the search committee (contd.)</vt:lpstr>
      <vt:lpstr>Organize the search committee (contd.)</vt:lpstr>
      <vt:lpstr>Best practices in recruitment</vt:lpstr>
      <vt:lpstr>UAB Faculty Jobs System: A new tool for  faculty recruitment at UAB</vt:lpstr>
      <vt:lpstr>Best practices in recruitment (contd.)</vt:lpstr>
      <vt:lpstr>Best practices in recruitment (contd.)</vt:lpstr>
      <vt:lpstr>Best practices in recruitment (contd.)</vt:lpstr>
      <vt:lpstr>Reviewing the candidates</vt:lpstr>
      <vt:lpstr>Interviewing the candidates</vt:lpstr>
      <vt:lpstr>Interviewing the candidates (contd.)</vt:lpstr>
      <vt:lpstr>Interviewing the candidates (contd.)</vt:lpstr>
      <vt:lpstr>Interviewing the candidates (contd.)</vt:lpstr>
      <vt:lpstr>Interviewing the candidates (contd.)</vt:lpstr>
      <vt:lpstr>Making the offer</vt:lpstr>
      <vt:lpstr>Records</vt:lpstr>
      <vt:lpstr>After the search</vt:lpstr>
      <vt:lpstr>Campus resources</vt:lpstr>
      <vt:lpstr>Campus resources (contd.)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Welcome, New Faculty!</dc:title>
  <dc:creator>Stephen A Yoder</dc:creator>
  <cp:lastModifiedBy>Bailey, Amanda</cp:lastModifiedBy>
  <cp:revision>41</cp:revision>
  <cp:lastPrinted>2019-11-21T22:43:01Z</cp:lastPrinted>
  <dcterms:created xsi:type="dcterms:W3CDTF">2014-07-16T14:38:40Z</dcterms:created>
  <dcterms:modified xsi:type="dcterms:W3CDTF">2019-11-21T23:44:17Z</dcterms:modified>
</cp:coreProperties>
</file>