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49377600" cy="32918400"/>
  <p:notesSz cx="7010400" cy="9296400"/>
  <p:embeddedFontLst>
    <p:embeddedFont>
      <p:font typeface="Arial Black" panose="020B0A04020102020204" pitchFamily="34" charset="0"/>
      <p:bold r:id="rId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55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33"/>
    <a:srgbClr val="FFFF99"/>
    <a:srgbClr val="FFFF00"/>
    <a:srgbClr val="FDB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906" y="96"/>
      </p:cViewPr>
      <p:guideLst>
        <p:guide orient="horz" pos="10368"/>
        <p:guide pos="155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46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872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46" y="8830872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D969CB1-CB50-4ED2-9E15-BAF4151EC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74" y="0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695325"/>
            <a:ext cx="5229225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5" y="4416222"/>
            <a:ext cx="5607691" cy="418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299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74" y="8829299"/>
            <a:ext cx="3038154" cy="46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429A121-2F78-4DC6-8720-CA3E3B71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57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chemeClr val="tx1"/>
                </a:solidFill>
                <a:latin typeface="Arial" charset="0"/>
              </a:defRPr>
            </a:lvl1pPr>
            <a:lvl2pPr marL="735981" indent="-283070" eaLnBrk="0" hangingPunct="0">
              <a:defRPr sz="7400">
                <a:solidFill>
                  <a:schemeClr val="tx1"/>
                </a:solidFill>
                <a:latin typeface="Arial" charset="0"/>
              </a:defRPr>
            </a:lvl2pPr>
            <a:lvl3pPr marL="1132279" indent="-226455" eaLnBrk="0" hangingPunct="0">
              <a:defRPr sz="7400">
                <a:solidFill>
                  <a:schemeClr val="tx1"/>
                </a:solidFill>
                <a:latin typeface="Arial" charset="0"/>
              </a:defRPr>
            </a:lvl3pPr>
            <a:lvl4pPr marL="1585191" indent="-226455" eaLnBrk="0" hangingPunct="0">
              <a:defRPr sz="7400">
                <a:solidFill>
                  <a:schemeClr val="tx1"/>
                </a:solidFill>
                <a:latin typeface="Arial" charset="0"/>
              </a:defRPr>
            </a:lvl4pPr>
            <a:lvl5pPr marL="2038103" indent="-226455" eaLnBrk="0" hangingPunct="0">
              <a:defRPr sz="7400">
                <a:solidFill>
                  <a:schemeClr val="tx1"/>
                </a:solidFill>
                <a:latin typeface="Arial" charset="0"/>
              </a:defRPr>
            </a:lvl5pPr>
            <a:lvl6pPr marL="2491014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6pPr>
            <a:lvl7pPr marL="2943926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7pPr>
            <a:lvl8pPr marL="3396837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8pPr>
            <a:lvl9pPr marL="3849749" indent="-226455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41A899-D55F-4F08-BB73-539C531E070D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638" y="10226675"/>
            <a:ext cx="41970325" cy="7054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7275" y="18653125"/>
            <a:ext cx="34563050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479C4-34D1-4BDC-8991-BF3A00480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1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BC2CA-0484-4973-91AC-506F7CDE6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7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801300" y="1319213"/>
            <a:ext cx="11109325" cy="28086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0150" y="1319213"/>
            <a:ext cx="33178750" cy="28086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9C1CB-34FE-43CA-83AE-5872BCD3E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0E85-5ABC-412D-AFBD-9E400CA90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88" y="21153438"/>
            <a:ext cx="41970325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88" y="13952538"/>
            <a:ext cx="41970325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82E50-CF81-4BD5-AFD6-3BD9A6F5D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0150" y="7681913"/>
            <a:ext cx="22144038" cy="2172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6588" y="7681913"/>
            <a:ext cx="22144037" cy="2172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F206F-A44D-4ABA-AA8F-74FC11A2D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7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563" y="1317625"/>
            <a:ext cx="44440475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563" y="7369175"/>
            <a:ext cx="21817012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563" y="10439400"/>
            <a:ext cx="21817012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2500" y="7369175"/>
            <a:ext cx="21826538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2500" y="10439400"/>
            <a:ext cx="21826538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F4ABB-AD90-4EF6-975D-461D7AD5E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5951-9173-4DC9-BE13-8DFB73F2D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2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FCC74-52D6-4604-B24B-D73E30AE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6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563" y="1311275"/>
            <a:ext cx="16244887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588" y="1311275"/>
            <a:ext cx="2760345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563" y="6888163"/>
            <a:ext cx="16244887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5E3FD-E036-435F-B196-DAA5F61D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988" y="23042563"/>
            <a:ext cx="29625925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988" y="2941638"/>
            <a:ext cx="29625925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988" y="25763538"/>
            <a:ext cx="29625925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36474-02FA-4C3D-8116-1158CF13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70150" y="1319213"/>
            <a:ext cx="44440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6202" tIns="188101" rIns="376202" bIns="188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0150" y="7681913"/>
            <a:ext cx="44440475" cy="2172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70150" y="29976763"/>
            <a:ext cx="11522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>
            <a:lvl1pPr>
              <a:defRPr sz="5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871950" y="29976763"/>
            <a:ext cx="15636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>
            <a:lvl1pPr algn="ctr">
              <a:defRPr sz="5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388550" y="29976763"/>
            <a:ext cx="11522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>
            <a:lvl1pPr algn="r">
              <a:defRPr sz="5800">
                <a:latin typeface="Arial" charset="0"/>
              </a:defRPr>
            </a:lvl1pPr>
          </a:lstStyle>
          <a:p>
            <a:pPr>
              <a:defRPr/>
            </a:pPr>
            <a:fld id="{7904FB46-1518-424F-96F2-DA9EF3C9C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2pPr>
      <a:lvl3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3pPr>
      <a:lvl4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4pPr>
      <a:lvl5pPr algn="ctr" defTabSz="3762375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5pPr>
      <a:lvl6pPr marL="4572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6pPr>
      <a:lvl7pPr marL="9144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7pPr>
      <a:lvl8pPr marL="13716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8pPr>
      <a:lvl9pPr marL="1828800" algn="ctr" defTabSz="3762375" rtl="0" fontAlgn="base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Arial" pitchFamily="34" charset="0"/>
        </a:defRPr>
      </a:lvl9pPr>
    </p:titleStyle>
    <p:bodyStyle>
      <a:lvl1pPr marL="1411288" indent="-1411288" algn="l" defTabSz="3762375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+mn-ea"/>
          <a:cs typeface="+mn-cs"/>
        </a:defRPr>
      </a:lvl1pPr>
      <a:lvl2pPr marL="3055938" indent="-117475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11500">
          <a:solidFill>
            <a:schemeClr val="tx1"/>
          </a:solidFill>
          <a:latin typeface="+mn-lt"/>
        </a:defRPr>
      </a:lvl2pPr>
      <a:lvl3pPr marL="4702175" indent="-9398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9900">
          <a:solidFill>
            <a:schemeClr val="tx1"/>
          </a:solidFill>
          <a:latin typeface="+mn-lt"/>
        </a:defRPr>
      </a:lvl3pPr>
      <a:lvl4pPr marL="6583363" indent="-93980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</a:defRPr>
      </a:lvl4pPr>
      <a:lvl5pPr marL="8464550" indent="-939800" algn="l" defTabSz="3762375" rtl="0" eaLnBrk="0" fontAlgn="base" hangingPunct="0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5pPr>
      <a:lvl6pPr marL="89217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6pPr>
      <a:lvl7pPr marL="93789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7pPr>
      <a:lvl8pPr marL="98361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8pPr>
      <a:lvl9pPr marL="10293350" indent="-939800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Rectangle 40"/>
          <p:cNvSpPr>
            <a:spLocks noChangeArrowheads="1"/>
          </p:cNvSpPr>
          <p:nvPr/>
        </p:nvSpPr>
        <p:spPr bwMode="auto">
          <a:xfrm>
            <a:off x="7814892" y="910519"/>
            <a:ext cx="30718245" cy="4589664"/>
          </a:xfrm>
          <a:prstGeom prst="rect">
            <a:avLst/>
          </a:prstGeom>
          <a:solidFill>
            <a:srgbClr val="008000"/>
          </a:solidFill>
          <a:ln w="539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0" dirty="0">
                <a:solidFill>
                  <a:srgbClr val="FFFF00"/>
                </a:solidFill>
                <a:latin typeface="Arial Black" panose="020B0A04020102020204" pitchFamily="34" charset="0"/>
              </a:rPr>
              <a:t>Metabolism Core</a:t>
            </a:r>
          </a:p>
        </p:txBody>
      </p:sp>
      <p:sp>
        <p:nvSpPr>
          <p:cNvPr id="2052" name="Rectangle 67"/>
          <p:cNvSpPr>
            <a:spLocks noChangeArrowheads="1"/>
          </p:cNvSpPr>
          <p:nvPr/>
        </p:nvSpPr>
        <p:spPr bwMode="auto">
          <a:xfrm>
            <a:off x="0" y="685800"/>
            <a:ext cx="49377600" cy="31851600"/>
          </a:xfrm>
          <a:prstGeom prst="rect">
            <a:avLst/>
          </a:prstGeom>
          <a:noFill/>
          <a:ln w="149225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4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8" y="1070468"/>
            <a:ext cx="6248400" cy="148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3500"/>
          <p:cNvSpPr>
            <a:spLocks noChangeArrowheads="1"/>
          </p:cNvSpPr>
          <p:nvPr/>
        </p:nvSpPr>
        <p:spPr bwMode="auto">
          <a:xfrm>
            <a:off x="1704224" y="7339670"/>
            <a:ext cx="7772400" cy="895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3762375"/>
            <a:r>
              <a:rPr lang="en-US" sz="4800" b="1" u="sng" dirty="0">
                <a:solidFill>
                  <a:srgbClr val="000000"/>
                </a:solidFill>
              </a:rPr>
              <a:t>I.  Hormones/analytical</a:t>
            </a:r>
          </a:p>
          <a:p>
            <a:pPr marL="342900" indent="-342900" algn="ctr" defTabSz="3762375"/>
            <a:endParaRPr lang="en-US" sz="4800" u="sng" dirty="0">
              <a:solidFill>
                <a:srgbClr val="000000"/>
              </a:solidFill>
            </a:endParaRP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Hormones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Glucose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A1C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Lipids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Multiplex (MSD)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FDA certified analyzers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ELISA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RIA</a:t>
            </a:r>
          </a:p>
          <a:p>
            <a:pPr defTabSz="3762375"/>
            <a:r>
              <a:rPr lang="en-US" sz="4800" dirty="0">
                <a:solidFill>
                  <a:srgbClr val="000000"/>
                </a:solidFill>
              </a:rPr>
              <a:t>Human/animal</a:t>
            </a:r>
          </a:p>
        </p:txBody>
      </p:sp>
      <p:graphicFrame>
        <p:nvGraphicFramePr>
          <p:cNvPr id="2068" name="Object 2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818321"/>
              </p:ext>
            </p:extLst>
          </p:nvPr>
        </p:nvGraphicFramePr>
        <p:xfrm>
          <a:off x="45360632" y="1040484"/>
          <a:ext cx="2658058" cy="253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800741" imgH="2638095" progId="">
                  <p:embed/>
                </p:oleObj>
              </mc:Choice>
              <mc:Fallback>
                <p:oleObj r:id="rId4" imgW="2800741" imgH="2638095" progId="">
                  <p:embed/>
                  <p:pic>
                    <p:nvPicPr>
                      <p:cNvPr id="2068" name="Object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0632" y="1040484"/>
                        <a:ext cx="2658058" cy="25315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9" name="Rectangle 136"/>
          <p:cNvSpPr>
            <a:spLocks noChangeArrowheads="1"/>
          </p:cNvSpPr>
          <p:nvPr/>
        </p:nvSpPr>
        <p:spPr bwMode="auto">
          <a:xfrm>
            <a:off x="723900" y="14635163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3" name="Rectangle 411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4" name="Rectangle 413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5" name="Rectangle 415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97" name="Rectangle 417"/>
          <p:cNvSpPr>
            <a:spLocks noChangeArrowheads="1"/>
          </p:cNvSpPr>
          <p:nvPr/>
        </p:nvSpPr>
        <p:spPr bwMode="auto">
          <a:xfrm>
            <a:off x="0" y="0"/>
            <a:ext cx="49377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0" y="2910703"/>
            <a:ext cx="2625431" cy="28289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84990" y="6094626"/>
            <a:ext cx="10756707" cy="13352218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14400" y="20073160"/>
            <a:ext cx="10627298" cy="1183792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9175770" y="6129362"/>
            <a:ext cx="9714605" cy="1577108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175769" y="22658136"/>
            <a:ext cx="9714605" cy="912157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76435" y="20667603"/>
            <a:ext cx="9249648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Insulin sensitivity/secretion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Insulin sensitivity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Intravenous glucose tolerance test (IVGTT)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Mixed meal tolerance test (MMTT)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Oral glucose tolerance test (OGTT)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Mathematical modeling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β-cell response to glucose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IVGTT, OGTT, MMTT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Mathematical modeling</a:t>
            </a:r>
          </a:p>
          <a:p>
            <a:pPr lvl="1"/>
            <a:endParaRPr lang="en-US" sz="5400" dirty="0"/>
          </a:p>
          <a:p>
            <a:pPr lvl="1"/>
            <a:r>
              <a:rPr lang="en-US" dirty="0"/>
              <a:t>	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883209"/>
              </p:ext>
            </p:extLst>
          </p:nvPr>
        </p:nvGraphicFramePr>
        <p:xfrm>
          <a:off x="4087003" y="27784345"/>
          <a:ext cx="4335046" cy="350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4.0 Graph" r:id="rId7" imgW="6653880" imgH="5380200" progId="JandelGraphicObject.2">
                  <p:embed/>
                </p:oleObj>
              </mc:Choice>
              <mc:Fallback>
                <p:oleObj name="SPW 4.0 Graph" r:id="rId7" imgW="6653880" imgH="5380200" progId="JandelGraphicObject.2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003" y="27784345"/>
                        <a:ext cx="4335046" cy="3505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429259" y="7031171"/>
            <a:ext cx="9033942" cy="8956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u="sng" dirty="0">
                <a:latin typeface="Arial"/>
                <a:cs typeface="Arial"/>
              </a:rPr>
              <a:t>V.  Body Composition</a:t>
            </a:r>
          </a:p>
          <a:p>
            <a:endParaRPr lang="en-US" sz="4800" dirty="0"/>
          </a:p>
          <a:p>
            <a:r>
              <a:rPr lang="en-US" sz="4800" dirty="0"/>
              <a:t>Dual-energy X-ray           absorptiometry (DXA)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Total fat, lean, bone mass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Bone density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Visceral fat</a:t>
            </a:r>
          </a:p>
          <a:p>
            <a:r>
              <a:rPr lang="en-US" sz="4800" dirty="0"/>
              <a:t>CT/MRI scan analysis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Fat distribution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Regional tissue composition</a:t>
            </a:r>
          </a:p>
          <a:p>
            <a:r>
              <a:rPr lang="en-US" sz="4800" dirty="0"/>
              <a:t>Total body water</a:t>
            </a:r>
          </a:p>
          <a:p>
            <a:r>
              <a:rPr lang="en-US" sz="4800" dirty="0"/>
              <a:t>BIA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77536" y="7031171"/>
            <a:ext cx="12664031" cy="16004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III. Energy Expenditure</a:t>
            </a:r>
          </a:p>
          <a:p>
            <a:pPr marL="1371600" indent="-1371600">
              <a:buAutoNum type="romanUcPeriod" startAt="4"/>
            </a:pPr>
            <a:endParaRPr lang="en-US" sz="4800" dirty="0"/>
          </a:p>
          <a:p>
            <a:r>
              <a:rPr lang="en-US" sz="4800" dirty="0"/>
              <a:t>Doubly-labeled water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Total energy expenditure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Activity-related EE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Arial"/>
                <a:cs typeface="Arial"/>
              </a:rPr>
              <a:t>Free-living (2 weeks)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sz="4800" dirty="0">
              <a:latin typeface="Arial"/>
              <a:cs typeface="Arial"/>
            </a:endParaRPr>
          </a:p>
          <a:p>
            <a:r>
              <a:rPr lang="en-US" sz="4800" dirty="0">
                <a:latin typeface="Arial"/>
                <a:cs typeface="Arial"/>
              </a:rPr>
              <a:t>Indirect calorimetry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Canopy: Resting EE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Whole-room</a:t>
            </a: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New, state of the art calorimetry chambers</a:t>
            </a:r>
          </a:p>
          <a:p>
            <a:pPr marL="2057400" lvl="3" indent="-685800">
              <a:buFont typeface="Wingdings"/>
              <a:buChar char="§"/>
            </a:pPr>
            <a:r>
              <a:rPr lang="en-US" sz="4800" dirty="0">
                <a:latin typeface="Arial"/>
                <a:cs typeface="Arial"/>
              </a:rPr>
              <a:t>Flex room for short tests</a:t>
            </a:r>
          </a:p>
          <a:p>
            <a:pPr marL="2057400" lvl="3" indent="-685800">
              <a:buFont typeface="Wingdings"/>
              <a:buChar char="§"/>
            </a:pPr>
            <a:r>
              <a:rPr lang="en-US" sz="4800" dirty="0">
                <a:latin typeface="Arial"/>
                <a:cs typeface="Arial"/>
              </a:rPr>
              <a:t>Large chamber for long daytime/overnight tests</a:t>
            </a:r>
            <a:endParaRPr lang="en-US" sz="4800" dirty="0">
              <a:cs typeface="Arial" charset="0"/>
            </a:endParaRPr>
          </a:p>
          <a:p>
            <a:pPr marL="2057400" lvl="3" indent="-685800">
              <a:buFont typeface="Wingdings"/>
              <a:buChar char="§"/>
            </a:pPr>
            <a:r>
              <a:rPr lang="en-US" sz="4800" dirty="0">
                <a:latin typeface="Arial"/>
                <a:cs typeface="Arial"/>
              </a:rPr>
              <a:t>Pediatric chamber</a:t>
            </a:r>
            <a:endParaRPr lang="en-US" sz="4800" dirty="0">
              <a:cs typeface="Arial" charset="0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Total, resting, sleeping EE</a:t>
            </a:r>
            <a:endParaRPr lang="en-US" sz="4800" dirty="0">
              <a:cs typeface="Arial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Substrate oxidation</a:t>
            </a:r>
            <a:endParaRPr lang="en-US" sz="4800" dirty="0">
              <a:cs typeface="Arial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Exercise metabolism</a:t>
            </a:r>
            <a:endParaRPr lang="en-US" sz="4800" dirty="0">
              <a:cs typeface="Arial" charset="0"/>
            </a:endParaRPr>
          </a:p>
          <a:p>
            <a:pPr marL="1600200" lvl="2" indent="-685800">
              <a:buFont typeface="Courier New" panose="020B0604020202020204" pitchFamily="34" charset="0"/>
              <a:buChar char="o"/>
            </a:pPr>
            <a:r>
              <a:rPr lang="en-US" sz="4800" dirty="0">
                <a:latin typeface="Arial"/>
                <a:cs typeface="Arial"/>
              </a:rPr>
              <a:t>Postprandial metabolism</a:t>
            </a:r>
            <a:endParaRPr lang="en-US" sz="4800" dirty="0">
              <a:cs typeface="Arial" charset="0"/>
            </a:endParaRPr>
          </a:p>
          <a:p>
            <a:endParaRPr lang="en-US" dirty="0"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61784" y="23440541"/>
            <a:ext cx="1010126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Core Personnel and Contact Information</a:t>
            </a:r>
          </a:p>
          <a:p>
            <a:endParaRPr lang="en-US" sz="3600" b="1" u="sng" dirty="0"/>
          </a:p>
          <a:p>
            <a:r>
              <a:rPr lang="en-US" sz="3600" b="1" dirty="0"/>
              <a:t>Director</a:t>
            </a:r>
            <a:r>
              <a:rPr lang="en-US" sz="3600" dirty="0"/>
              <a:t>:  Dr. Barbara Gower</a:t>
            </a:r>
          </a:p>
          <a:p>
            <a:r>
              <a:rPr lang="en-US" sz="3600" dirty="0"/>
              <a:t>	</a:t>
            </a:r>
            <a:r>
              <a:rPr lang="en-US" sz="3600" dirty="0">
                <a:solidFill>
                  <a:schemeClr val="tx2"/>
                </a:solidFill>
              </a:rPr>
              <a:t>bgower@uab.edu,</a:t>
            </a:r>
            <a:r>
              <a:rPr lang="en-US" sz="3600" dirty="0"/>
              <a:t> 934-4087</a:t>
            </a:r>
          </a:p>
          <a:p>
            <a:r>
              <a:rPr lang="en-US" sz="3600" b="1" dirty="0"/>
              <a:t>Analytical (Webb 337):</a:t>
            </a:r>
          </a:p>
          <a:p>
            <a:r>
              <a:rPr lang="en-US" sz="3600" dirty="0"/>
              <a:t>	Heather Hunter hlhunter@uab.edu</a:t>
            </a:r>
          </a:p>
          <a:p>
            <a:r>
              <a:rPr lang="en-US" sz="3600" dirty="0"/>
              <a:t>	Cindy Zeng</a:t>
            </a:r>
          </a:p>
          <a:p>
            <a:r>
              <a:rPr lang="en-US" sz="3600" dirty="0"/>
              <a:t>	Nikki Bush</a:t>
            </a:r>
          </a:p>
          <a:p>
            <a:r>
              <a:rPr lang="en-US" sz="3600" dirty="0"/>
              <a:t>	Jono Blackburn</a:t>
            </a:r>
          </a:p>
          <a:p>
            <a:r>
              <a:rPr lang="en-US" sz="3600" b="1" dirty="0"/>
              <a:t>Body Composition/Energy Expenditure:</a:t>
            </a:r>
          </a:p>
          <a:p>
            <a:r>
              <a:rPr lang="en-US" sz="3600" dirty="0"/>
              <a:t>	Heather Hunter</a:t>
            </a:r>
          </a:p>
          <a:p>
            <a:r>
              <a:rPr lang="en-US" sz="3600" dirty="0"/>
              <a:t>	Kat Sweatt</a:t>
            </a:r>
          </a:p>
          <a:p>
            <a:r>
              <a:rPr lang="en-US" sz="3600" b="1" dirty="0"/>
              <a:t>Physical Activity (Webb </a:t>
            </a:r>
          </a:p>
          <a:p>
            <a:r>
              <a:rPr lang="en-US" sz="3600" b="1" dirty="0"/>
              <a:t>	</a:t>
            </a:r>
            <a:r>
              <a:rPr lang="en-US" sz="3600" dirty="0"/>
              <a:t>David Bryan dbryan@uab.edu</a:t>
            </a:r>
          </a:p>
        </p:txBody>
      </p:sp>
      <p:pic>
        <p:nvPicPr>
          <p:cNvPr id="83" name="Picture 5" descr="C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021" y="17617123"/>
            <a:ext cx="4310179" cy="323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036" y="15487453"/>
            <a:ext cx="3724851" cy="187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0" name="Picture 1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093" y="1138689"/>
            <a:ext cx="5372151" cy="207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CCTS_big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3188214"/>
            <a:ext cx="2110487" cy="23837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47" y="14768922"/>
            <a:ext cx="4401478" cy="3301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373" y="17617122"/>
            <a:ext cx="4196089" cy="32329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026" y="21979248"/>
            <a:ext cx="5909637" cy="4474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1" y="8640023"/>
            <a:ext cx="4386288" cy="4386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9537F-B7F6-23D8-E829-8350BC91B4CB}"/>
              </a:ext>
            </a:extLst>
          </p:cNvPr>
          <p:cNvSpPr txBox="1"/>
          <p:nvPr/>
        </p:nvSpPr>
        <p:spPr>
          <a:xfrm flipH="1">
            <a:off x="39175771" y="3825124"/>
            <a:ext cx="9714605" cy="175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Institutional Research Core Facilities (IRCP)</a:t>
            </a:r>
          </a:p>
        </p:txBody>
      </p:sp>
      <p:pic>
        <p:nvPicPr>
          <p:cNvPr id="4" name="Picture 3" descr="A exercise bike in a glass case&#10;&#10;Description automatically generated">
            <a:extLst>
              <a:ext uri="{FF2B5EF4-FFF2-40B4-BE49-F238E27FC236}">
                <a16:creationId xmlns:a16="http://schemas.microsoft.com/office/drawing/2014/main" id="{B7C57F0B-69DE-A66C-D311-333DA22332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742043" y="21979248"/>
            <a:ext cx="5860058" cy="4307107"/>
          </a:xfrm>
          <a:prstGeom prst="rect">
            <a:avLst/>
          </a:prstGeom>
        </p:spPr>
      </p:pic>
      <p:pic>
        <p:nvPicPr>
          <p:cNvPr id="5" name="Picture 4" descr="A room with a bed and a television&#10;&#10;Description automatically generated">
            <a:extLst>
              <a:ext uri="{FF2B5EF4-FFF2-40B4-BE49-F238E27FC236}">
                <a16:creationId xmlns:a16="http://schemas.microsoft.com/office/drawing/2014/main" id="{310A4C7D-7B24-9F4E-2255-37876248CE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42043" y="26731695"/>
            <a:ext cx="5965247" cy="4290950"/>
          </a:xfrm>
          <a:prstGeom prst="rect">
            <a:avLst/>
          </a:prstGeom>
        </p:spPr>
      </p:pic>
      <p:pic>
        <p:nvPicPr>
          <p:cNvPr id="6" name="Picture 5" descr="A person standing at a reception desk&#10;&#10;Description automatically generated">
            <a:extLst>
              <a:ext uri="{FF2B5EF4-FFF2-40B4-BE49-F238E27FC236}">
                <a16:creationId xmlns:a16="http://schemas.microsoft.com/office/drawing/2014/main" id="{9631A3A1-5811-B2E3-4A61-01BBEB8259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97483" y="27101994"/>
            <a:ext cx="5885819" cy="3614028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673A56-E9ED-468A-48A4-8EE0D81CAD8E}"/>
              </a:ext>
            </a:extLst>
          </p:cNvPr>
          <p:cNvSpPr/>
          <p:nvPr/>
        </p:nvSpPr>
        <p:spPr>
          <a:xfrm>
            <a:off x="11949983" y="6186705"/>
            <a:ext cx="13785887" cy="25821176"/>
          </a:xfrm>
          <a:prstGeom prst="roundRect">
            <a:avLst/>
          </a:prstGeom>
          <a:noFill/>
          <a:ln w="254000" cmpd="tri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BE12-0603-3E60-7CD2-E7A35936AE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991193" y="6129362"/>
            <a:ext cx="12899127" cy="25821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204654-9127-ADCF-93F2-04CC339B7406}"/>
              </a:ext>
            </a:extLst>
          </p:cNvPr>
          <p:cNvSpPr txBox="1"/>
          <p:nvPr/>
        </p:nvSpPr>
        <p:spPr>
          <a:xfrm rot="10800000" flipH="1" flipV="1">
            <a:off x="27248293" y="6970338"/>
            <a:ext cx="10384926" cy="1191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romanUcPeriod" startAt="4"/>
            </a:pPr>
            <a:r>
              <a:rPr lang="en-US" sz="4800" b="1" u="sng" dirty="0"/>
              <a:t>Physical Activity</a:t>
            </a:r>
          </a:p>
          <a:p>
            <a:r>
              <a:rPr lang="en-US" sz="4800" dirty="0"/>
              <a:t>					</a:t>
            </a:r>
          </a:p>
          <a:p>
            <a:r>
              <a:rPr lang="en-US" sz="4800" dirty="0"/>
              <a:t>VO2 MAX</a:t>
            </a:r>
          </a:p>
          <a:p>
            <a:r>
              <a:rPr lang="en-US" sz="4800" dirty="0"/>
              <a:t>Submaximal exercise testing</a:t>
            </a:r>
          </a:p>
          <a:p>
            <a:r>
              <a:rPr lang="en-US" sz="4800" dirty="0"/>
              <a:t>Strength tests</a:t>
            </a:r>
          </a:p>
          <a:p>
            <a:r>
              <a:rPr lang="en-US" sz="4800" dirty="0"/>
              <a:t>Functional testing</a:t>
            </a:r>
          </a:p>
          <a:p>
            <a:r>
              <a:rPr lang="en-US" sz="4800" dirty="0"/>
              <a:t>EMG measurement of ease during 	standing, walking, carrying</a:t>
            </a:r>
          </a:p>
          <a:p>
            <a:r>
              <a:rPr lang="en-US" sz="4800" dirty="0"/>
              <a:t>Supervised resistance or aerobic 	training for individuals or </a:t>
            </a:r>
            <a:r>
              <a:rPr lang="en-US" sz="4800"/>
              <a:t>small 	groups</a:t>
            </a:r>
            <a:endParaRPr lang="en-US" sz="4800" dirty="0"/>
          </a:p>
          <a:p>
            <a:r>
              <a:rPr lang="en-US" sz="4800" dirty="0"/>
              <a:t>Accelerometry</a:t>
            </a:r>
          </a:p>
          <a:p>
            <a:r>
              <a:rPr lang="en-US" sz="4800" dirty="0"/>
              <a:t>Arterial elasticity testing</a:t>
            </a:r>
          </a:p>
          <a:p>
            <a:r>
              <a:rPr lang="en-US" sz="4800" dirty="0"/>
              <a:t>Hypoxia testing</a:t>
            </a:r>
          </a:p>
          <a:p>
            <a:r>
              <a:rPr lang="en-US" sz="4800" dirty="0"/>
              <a:t>Grant preparation assistance</a:t>
            </a:r>
          </a:p>
          <a:p>
            <a:r>
              <a:rPr lang="en-US" sz="4800" dirty="0"/>
              <a:t>Consultation with researchers </a:t>
            </a:r>
          </a:p>
        </p:txBody>
      </p:sp>
      <p:pic>
        <p:nvPicPr>
          <p:cNvPr id="19" name="Picture 18" descr="Ballistic Throw.JPG">
            <a:extLst>
              <a:ext uri="{FF2B5EF4-FFF2-40B4-BE49-F238E27FC236}">
                <a16:creationId xmlns:a16="http://schemas.microsoft.com/office/drawing/2014/main" id="{E5F9D4F5-09CD-55A2-FD93-F47BE2F988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971372" y="20967596"/>
            <a:ext cx="4840313" cy="3362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 descr="IMG_8746.JPG">
            <a:extLst>
              <a:ext uri="{FF2B5EF4-FFF2-40B4-BE49-F238E27FC236}">
                <a16:creationId xmlns:a16="http://schemas.microsoft.com/office/drawing/2014/main" id="{F8D35CBB-E6A0-AB4F-92D1-869849B08B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3144" y="20925585"/>
            <a:ext cx="5016444" cy="3255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26" descr="Leg Press shot.jpg">
            <a:extLst>
              <a:ext uri="{FF2B5EF4-FFF2-40B4-BE49-F238E27FC236}">
                <a16:creationId xmlns:a16="http://schemas.microsoft.com/office/drawing/2014/main" id="{A96078EC-99FB-7CD7-CE65-F8B1579D46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61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1372" y="25948062"/>
            <a:ext cx="5023121" cy="33487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Picture 27" descr="Bike shot.jpg">
            <a:extLst>
              <a:ext uri="{FF2B5EF4-FFF2-40B4-BE49-F238E27FC236}">
                <a16:creationId xmlns:a16="http://schemas.microsoft.com/office/drawing/2014/main" id="{E629AB67-ED24-B195-8C9F-D0552C44B1D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156085" y="25911230"/>
            <a:ext cx="4943503" cy="3255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2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65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25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284</Words>
  <Application>Microsoft Office PowerPoint</Application>
  <PresentationFormat>Custom</PresentationFormat>
  <Paragraphs>83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 Black</vt:lpstr>
      <vt:lpstr>Courier New</vt:lpstr>
      <vt:lpstr>Wingdings</vt:lpstr>
      <vt:lpstr>Default Design</vt:lpstr>
      <vt:lpstr>SPW 4.0 Graph</vt:lpstr>
      <vt:lpstr>PowerPoint Presentation</vt:lpstr>
      <vt:lpstr>PowerPoint Presentation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poster can be placed here a second line can be added or leave it blank Your name can go here, another name, someone else, person here University Name and City can go here</dc:title>
  <dc:creator>Cindy Kranz</dc:creator>
  <cp:lastModifiedBy>Hunter, Heather Lynn</cp:lastModifiedBy>
  <cp:revision>17</cp:revision>
  <cp:lastPrinted>2017-09-08T15:30:43Z</cp:lastPrinted>
  <dcterms:created xsi:type="dcterms:W3CDTF">2002-10-10T16:34:14Z</dcterms:created>
  <dcterms:modified xsi:type="dcterms:W3CDTF">2026-01-07T16:23:17Z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7542bc-63e5-412b-b0a0-d9586028a7d0_Enabled">
    <vt:lpwstr>true</vt:lpwstr>
  </property>
  <property fmtid="{D5CDD505-2E9C-101B-9397-08002B2CF9AE}" pid="3" name="MSIP_Label_ae7542bc-63e5-412b-b0a0-d9586028a7d0_SetDate">
    <vt:lpwstr>2026-01-07T16:22:57Z</vt:lpwstr>
  </property>
  <property fmtid="{D5CDD505-2E9C-101B-9397-08002B2CF9AE}" pid="4" name="MSIP_Label_ae7542bc-63e5-412b-b0a0-d9586028a7d0_Method">
    <vt:lpwstr>Standard</vt:lpwstr>
  </property>
  <property fmtid="{D5CDD505-2E9C-101B-9397-08002B2CF9AE}" pid="5" name="MSIP_Label_ae7542bc-63e5-412b-b0a0-d9586028a7d0_Name">
    <vt:lpwstr>Sensitive</vt:lpwstr>
  </property>
  <property fmtid="{D5CDD505-2E9C-101B-9397-08002B2CF9AE}" pid="6" name="MSIP_Label_ae7542bc-63e5-412b-b0a0-d9586028a7d0_SiteId">
    <vt:lpwstr>d8999fe4-76af-40b3-b435-1d8977abc08c</vt:lpwstr>
  </property>
  <property fmtid="{D5CDD505-2E9C-101B-9397-08002B2CF9AE}" pid="7" name="MSIP_Label_ae7542bc-63e5-412b-b0a0-d9586028a7d0_ActionId">
    <vt:lpwstr>f26ea8d5-f00f-4722-bf9b-829b2dc18edf</vt:lpwstr>
  </property>
  <property fmtid="{D5CDD505-2E9C-101B-9397-08002B2CF9AE}" pid="8" name="MSIP_Label_ae7542bc-63e5-412b-b0a0-d9586028a7d0_ContentBits">
    <vt:lpwstr>0</vt:lpwstr>
  </property>
  <property fmtid="{D5CDD505-2E9C-101B-9397-08002B2CF9AE}" pid="9" name="MSIP_Label_ae7542bc-63e5-412b-b0a0-d9586028a7d0_Tag">
    <vt:lpwstr>10, 3, 0, 1</vt:lpwstr>
  </property>
</Properties>
</file>