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57" r:id="rId2"/>
  </p:sldIdLst>
  <p:sldSz cx="43891200" cy="32918400"/>
  <p:notesSz cx="6858000" cy="9144000"/>
  <p:defaultTextStyle>
    <a:defPPr>
      <a:defRPr lang="en-US"/>
    </a:defPPr>
    <a:lvl1pPr marL="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1pPr>
    <a:lvl2pPr marL="219456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2pPr>
    <a:lvl3pPr marL="438912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3pPr>
    <a:lvl4pPr marL="658368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4pPr>
    <a:lvl5pPr marL="877824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5pPr>
    <a:lvl6pPr marL="1097280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6pPr>
    <a:lvl7pPr marL="1316736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7pPr>
    <a:lvl8pPr marL="1536192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8pPr>
    <a:lvl9pPr marL="1755648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68">
          <p15:clr>
            <a:srgbClr val="A4A3A4"/>
          </p15:clr>
        </p15:guide>
        <p15:guide id="2" pos="1382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3C26"/>
    <a:srgbClr val="00704A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7978" autoAdjust="0"/>
    <p:restoredTop sz="94660"/>
  </p:normalViewPr>
  <p:slideViewPr>
    <p:cSldViewPr snapToGrid="0" snapToObjects="1">
      <p:cViewPr varScale="1">
        <p:scale>
          <a:sx n="20" d="100"/>
          <a:sy n="20" d="100"/>
        </p:scale>
        <p:origin x="96" y="354"/>
      </p:cViewPr>
      <p:guideLst>
        <p:guide orient="horz" pos="10368"/>
        <p:guide pos="1382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imento, Melissa Foley" userId="0c010811-a1fa-40cd-b8ef-514fe8c1fb06" providerId="ADAL" clId="{F1A79B10-5C3B-47BE-8E9C-17FF65BFEFB9}"/>
    <pc:docChg chg="modSld">
      <pc:chgData name="Chimento, Melissa Foley" userId="0c010811-a1fa-40cd-b8ef-514fe8c1fb06" providerId="ADAL" clId="{F1A79B10-5C3B-47BE-8E9C-17FF65BFEFB9}" dt="2026-01-07T21:50:32.807" v="4" actId="207"/>
      <pc:docMkLst>
        <pc:docMk/>
      </pc:docMkLst>
      <pc:sldChg chg="modSp mod">
        <pc:chgData name="Chimento, Melissa Foley" userId="0c010811-a1fa-40cd-b8ef-514fe8c1fb06" providerId="ADAL" clId="{F1A79B10-5C3B-47BE-8E9C-17FF65BFEFB9}" dt="2026-01-07T21:50:32.807" v="4" actId="207"/>
        <pc:sldMkLst>
          <pc:docMk/>
          <pc:sldMk cId="2824372289" sldId="257"/>
        </pc:sldMkLst>
        <pc:spChg chg="mod">
          <ac:chgData name="Chimento, Melissa Foley" userId="0c010811-a1fa-40cd-b8ef-514fe8c1fb06" providerId="ADAL" clId="{F1A79B10-5C3B-47BE-8E9C-17FF65BFEFB9}" dt="2026-01-07T21:11:09.211" v="2" actId="1035"/>
          <ac:spMkLst>
            <pc:docMk/>
            <pc:sldMk cId="2824372289" sldId="257"/>
            <ac:spMk id="34" creationId="{BF299900-2D5A-D9B6-A8E5-743C626CF512}"/>
          </ac:spMkLst>
        </pc:spChg>
        <pc:spChg chg="mod">
          <ac:chgData name="Chimento, Melissa Foley" userId="0c010811-a1fa-40cd-b8ef-514fe8c1fb06" providerId="ADAL" clId="{F1A79B10-5C3B-47BE-8E9C-17FF65BFEFB9}" dt="2026-01-07T21:11:00.370" v="0" actId="1035"/>
          <ac:spMkLst>
            <pc:docMk/>
            <pc:sldMk cId="2824372289" sldId="257"/>
            <ac:spMk id="43" creationId="{32114769-EE19-7B9D-847B-0D9369DD5CDB}"/>
          </ac:spMkLst>
        </pc:spChg>
        <pc:spChg chg="mod">
          <ac:chgData name="Chimento, Melissa Foley" userId="0c010811-a1fa-40cd-b8ef-514fe8c1fb06" providerId="ADAL" clId="{F1A79B10-5C3B-47BE-8E9C-17FF65BFEFB9}" dt="2026-01-07T21:50:32.807" v="4" actId="207"/>
          <ac:spMkLst>
            <pc:docMk/>
            <pc:sldMk cId="2824372289" sldId="257"/>
            <ac:spMk id="45" creationId="{00000000-0000-0000-0000-000000000000}"/>
          </ac:spMkLst>
        </pc:spChg>
        <pc:spChg chg="mod">
          <ac:chgData name="Chimento, Melissa Foley" userId="0c010811-a1fa-40cd-b8ef-514fe8c1fb06" providerId="ADAL" clId="{F1A79B10-5C3B-47BE-8E9C-17FF65BFEFB9}" dt="2026-01-07T21:11:12.667" v="3" actId="1035"/>
          <ac:spMkLst>
            <pc:docMk/>
            <pc:sldMk cId="2824372289" sldId="257"/>
            <ac:spMk id="50" creationId="{ECFEC7DC-21D1-872B-D473-94B1A3108D45}"/>
          </ac:spMkLst>
        </pc:spChg>
        <pc:spChg chg="mod">
          <ac:chgData name="Chimento, Melissa Foley" userId="0c010811-a1fa-40cd-b8ef-514fe8c1fb06" providerId="ADAL" clId="{F1A79B10-5C3B-47BE-8E9C-17FF65BFEFB9}" dt="2026-01-07T21:11:05.720" v="1" actId="1035"/>
          <ac:spMkLst>
            <pc:docMk/>
            <pc:sldMk cId="2824372289" sldId="257"/>
            <ac:spMk id="58" creationId="{2B648A80-F68F-9BCC-2BCB-B0FFB906CC92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1FA462-753D-084E-8E0B-CDB535A62390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493679-6C7A-9244-942B-A9B1888F2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86231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ED18CC-4462-8D44-BC2F-9E65D05C744F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1FC3D0-2BF2-9D44-ADA0-B464FD204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25721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2194560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1pPr>
    <a:lvl2pPr marL="2194560" algn="l" defTabSz="2194560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2pPr>
    <a:lvl3pPr marL="4389120" algn="l" defTabSz="2194560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3pPr>
    <a:lvl4pPr marL="6583680" algn="l" defTabSz="2194560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4pPr>
    <a:lvl5pPr marL="8778240" algn="l" defTabSz="2194560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5pPr>
    <a:lvl6pPr marL="10972800" algn="l" defTabSz="2194560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6pPr>
    <a:lvl7pPr marL="13167360" algn="l" defTabSz="2194560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7pPr>
    <a:lvl8pPr marL="15361920" algn="l" defTabSz="2194560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8pPr>
    <a:lvl9pPr marL="17556480" algn="l" defTabSz="2194560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1619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0172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150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2194560" rtl="0" eaLnBrk="1" latinLnBrk="0" hangingPunct="1">
        <a:spcBef>
          <a:spcPct val="0"/>
        </a:spcBef>
        <a:buNone/>
        <a:defRPr sz="21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45920" indent="-1645920" algn="l" defTabSz="2194560" rtl="0" eaLnBrk="1" latinLnBrk="0" hangingPunct="1">
        <a:spcBef>
          <a:spcPct val="20000"/>
        </a:spcBef>
        <a:buFont typeface="Arial"/>
        <a:buChar char="•"/>
        <a:defRPr sz="15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0" indent="-1371600" algn="l" defTabSz="2194560" rtl="0" eaLnBrk="1" latinLnBrk="0" hangingPunct="1">
        <a:spcBef>
          <a:spcPct val="20000"/>
        </a:spcBef>
        <a:buFont typeface="Arial"/>
        <a:buChar char="–"/>
        <a:defRPr sz="13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2194560" rtl="0" eaLnBrk="1" latinLnBrk="0" hangingPunct="1">
        <a:spcBef>
          <a:spcPct val="20000"/>
        </a:spcBef>
        <a:buFont typeface="Arial"/>
        <a:buChar char="•"/>
        <a:defRPr sz="115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2194560" rtl="0" eaLnBrk="1" latinLnBrk="0" hangingPunct="1">
        <a:spcBef>
          <a:spcPct val="20000"/>
        </a:spcBef>
        <a:buFont typeface="Arial"/>
        <a:buChar char="–"/>
        <a:defRPr sz="960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2194560" rtl="0" eaLnBrk="1" latinLnBrk="0" hangingPunct="1">
        <a:spcBef>
          <a:spcPct val="20000"/>
        </a:spcBef>
        <a:buFont typeface="Arial"/>
        <a:buChar char="»"/>
        <a:defRPr sz="9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4.wdp"/><Relationship Id="rId18" Type="http://schemas.openxmlformats.org/officeDocument/2006/relationships/image" Target="../media/image10.png"/><Relationship Id="rId26" Type="http://schemas.openxmlformats.org/officeDocument/2006/relationships/image" Target="../media/image15.emf"/><Relationship Id="rId3" Type="http://schemas.openxmlformats.org/officeDocument/2006/relationships/image" Target="../media/image2.tif"/><Relationship Id="rId21" Type="http://schemas.openxmlformats.org/officeDocument/2006/relationships/image" Target="../media/image12.png"/><Relationship Id="rId7" Type="http://schemas.openxmlformats.org/officeDocument/2006/relationships/hyperlink" Target="mailto:mattheyses@uab.edu" TargetMode="External"/><Relationship Id="rId12" Type="http://schemas.openxmlformats.org/officeDocument/2006/relationships/image" Target="../media/image7.png"/><Relationship Id="rId17" Type="http://schemas.microsoft.com/office/2007/relationships/hdphoto" Target="../media/hdphoto6.wdp"/><Relationship Id="rId25" Type="http://schemas.openxmlformats.org/officeDocument/2006/relationships/oleObject" Target="../embeddings/oleObject1.bin"/><Relationship Id="rId2" Type="http://schemas.openxmlformats.org/officeDocument/2006/relationships/hyperlink" Target="mailto:ephillips@uab.edu" TargetMode="External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24" Type="http://schemas.openxmlformats.org/officeDocument/2006/relationships/image" Target="../media/image14.jpeg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23" Type="http://schemas.openxmlformats.org/officeDocument/2006/relationships/hyperlink" Target="mailto:mchimento@uab.edu" TargetMode="External"/><Relationship Id="rId28" Type="http://schemas.microsoft.com/office/2007/relationships/hdphoto" Target="../media/hdphoto8.wdp"/><Relationship Id="rId10" Type="http://schemas.openxmlformats.org/officeDocument/2006/relationships/image" Target="../media/image6.png"/><Relationship Id="rId19" Type="http://schemas.microsoft.com/office/2007/relationships/hdphoto" Target="../media/hdphoto7.wdp"/><Relationship Id="rId31" Type="http://schemas.openxmlformats.org/officeDocument/2006/relationships/image" Target="../media/image18.png"/><Relationship Id="rId4" Type="http://schemas.openxmlformats.org/officeDocument/2006/relationships/image" Target="../media/image3.jpeg"/><Relationship Id="rId9" Type="http://schemas.microsoft.com/office/2007/relationships/hdphoto" Target="../media/hdphoto2.wdp"/><Relationship Id="rId14" Type="http://schemas.openxmlformats.org/officeDocument/2006/relationships/image" Target="../media/image8.png"/><Relationship Id="rId22" Type="http://schemas.openxmlformats.org/officeDocument/2006/relationships/image" Target="../media/image13.png"/><Relationship Id="rId27" Type="http://schemas.openxmlformats.org/officeDocument/2006/relationships/image" Target="../media/image16.png"/><Relationship Id="rId30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Box 125">
            <a:extLst>
              <a:ext uri="{FF2B5EF4-FFF2-40B4-BE49-F238E27FC236}">
                <a16:creationId xmlns:a16="http://schemas.microsoft.com/office/drawing/2014/main" id="{0519C539-DB4A-4D95-31EA-5A665B8182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46494" y="31015431"/>
            <a:ext cx="5145532" cy="155112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38840" tIns="219422" rIns="438840" bIns="219422" numCol="1" anchor="ctr" anchorCtr="0">
            <a:noAutofit/>
          </a:bodyPr>
          <a:lstStyle>
            <a:defPPr>
              <a:defRPr lang="en-US"/>
            </a:defPPr>
            <a:lvl1pPr marL="0" algn="l" defTabSz="2194560" rtl="0" eaLnBrk="1" latinLnBrk="0" hangingPunct="1">
              <a:defRPr sz="8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194560" algn="l" defTabSz="2194560" rtl="0" eaLnBrk="1" latinLnBrk="0" hangingPunct="1">
              <a:defRPr sz="8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389120" algn="l" defTabSz="2194560" rtl="0" eaLnBrk="1" latinLnBrk="0" hangingPunct="1">
              <a:defRPr sz="8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6583680" algn="l" defTabSz="2194560" rtl="0" eaLnBrk="1" latinLnBrk="0" hangingPunct="1">
              <a:defRPr sz="8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8778240" algn="l" defTabSz="2194560" rtl="0" eaLnBrk="1" latinLnBrk="0" hangingPunct="1">
              <a:defRPr sz="8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0972800" algn="l" defTabSz="2194560" rtl="0" eaLnBrk="1" latinLnBrk="0" hangingPunct="1">
              <a:defRPr sz="8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3167360" algn="l" defTabSz="2194560" rtl="0" eaLnBrk="1" latinLnBrk="0" hangingPunct="1">
              <a:defRPr sz="8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5361920" algn="l" defTabSz="2194560" rtl="0" eaLnBrk="1" latinLnBrk="0" hangingPunct="1">
              <a:defRPr sz="8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7556480" algn="l" defTabSz="2194560" rtl="0" eaLnBrk="1" latinLnBrk="0" hangingPunct="1">
              <a:defRPr sz="8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Ed Phillips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Research Associate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(205) 934-1926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ephillips@uab.edu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u="sng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4FDACA-B191-996E-9FC1-C8A34397DD94}"/>
              </a:ext>
            </a:extLst>
          </p:cNvPr>
          <p:cNvSpPr txBox="1"/>
          <p:nvPr/>
        </p:nvSpPr>
        <p:spPr>
          <a:xfrm>
            <a:off x="1" y="-89787"/>
            <a:ext cx="43891199" cy="4624228"/>
          </a:xfrm>
          <a:prstGeom prst="rect">
            <a:avLst/>
          </a:prstGeom>
          <a:solidFill>
            <a:srgbClr val="0C3C26"/>
          </a:solidFill>
          <a:ln>
            <a:solidFill>
              <a:srgbClr val="00704A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0842830" y="627515"/>
            <a:ext cx="21055012" cy="3321050"/>
          </a:xfrm>
          <a:prstGeom prst="rect">
            <a:avLst/>
          </a:prstGeom>
          <a:noFill/>
        </p:spPr>
        <p:txBody>
          <a:bodyPr/>
          <a:lstStyle/>
          <a:p>
            <a:r>
              <a:rPr lang="en-US" sz="7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INSTITUTIONAL RESEARCH CORE PROGRAM</a:t>
            </a:r>
            <a:br>
              <a:rPr lang="en-US" sz="7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7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RESOLUTION IMAGING FACILITY</a:t>
            </a:r>
            <a:br>
              <a:rPr lang="en-US" sz="7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7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FLUORESCENCE MICROSCOPY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611047" y="26035833"/>
            <a:ext cx="1394326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HRIF Laser Scanning Confocal Microscopes</a:t>
            </a:r>
            <a:endParaRPr lang="en-US" sz="36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3600" b="1" dirty="0"/>
              <a:t>Systems</a:t>
            </a:r>
            <a:r>
              <a:rPr lang="en-US" sz="3600" dirty="0"/>
              <a:t>: Three confocal microscopes for fixed/live cell and tissue imaging.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b="1" dirty="0"/>
              <a:t>Capabilities</a:t>
            </a:r>
            <a:r>
              <a:rPr lang="en-US" sz="3600" dirty="0"/>
              <a:t>: 4-channel imaging (405/488/561/647 lasers), high-speed resonance scanning (up to 420 fps), perfect focus for timelapse, live cell chamber (CO2/temp control), spectral detection/unmixing, FRAP, FRET, photoactivation, 2D/3D imaging, calcium imaging, colocalization, </a:t>
            </a:r>
            <a:r>
              <a:rPr lang="en-US" sz="3600" dirty="0" err="1"/>
              <a:t>GaAsP</a:t>
            </a:r>
            <a:r>
              <a:rPr lang="en-US" sz="3600" dirty="0"/>
              <a:t> detectors.</a:t>
            </a:r>
          </a:p>
          <a:p>
            <a:pPr algn="just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>
            <a:spLocks/>
          </p:cNvSpPr>
          <p:nvPr/>
        </p:nvSpPr>
        <p:spPr>
          <a:xfrm>
            <a:off x="29581692" y="5017825"/>
            <a:ext cx="14173200" cy="1572768"/>
          </a:xfrm>
          <a:prstGeom prst="rect">
            <a:avLst/>
          </a:prstGeom>
          <a:solidFill>
            <a:srgbClr val="0C3C2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CONFOCAL MICROSCOPY</a:t>
            </a:r>
            <a:endParaRPr lang="en-US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29517674" y="19933598"/>
            <a:ext cx="14154585" cy="5998369"/>
            <a:chOff x="29653431" y="8742400"/>
            <a:chExt cx="13548713" cy="568009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82039" y="8742400"/>
              <a:ext cx="5920105" cy="5680095"/>
            </a:xfrm>
            <a:prstGeom prst="rect">
              <a:avLst/>
            </a:prstGeom>
          </p:spPr>
        </p:pic>
        <p:pic>
          <p:nvPicPr>
            <p:cNvPr id="16" name="Picture 2" descr="H:\Temporary Photos\Shared Facilities\DSC03753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53431" y="8755596"/>
              <a:ext cx="7581308" cy="5666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4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"/>
                    </a14:imgEffect>
                    <a14:imgEffect>
                      <a14:brightnessContrast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0390"/>
          <a:stretch/>
        </p:blipFill>
        <p:spPr bwMode="auto">
          <a:xfrm>
            <a:off x="234233" y="23439037"/>
            <a:ext cx="5066256" cy="4065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259469" y="21292585"/>
            <a:ext cx="14173200" cy="1572768"/>
          </a:xfrm>
          <a:prstGeom prst="rect">
            <a:avLst/>
          </a:prstGeom>
          <a:solidFill>
            <a:srgbClr val="0C3C2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NANOPARTICLE IMAGING SYSTEM</a:t>
            </a:r>
            <a:endParaRPr lang="en-US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4859000" y="22983025"/>
            <a:ext cx="14173200" cy="1572768"/>
          </a:xfrm>
          <a:prstGeom prst="rect">
            <a:avLst/>
          </a:prstGeom>
          <a:solidFill>
            <a:srgbClr val="0C3C26"/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HISTOLOGY &amp; WIDEFIELD FLUORESCENCE</a:t>
            </a:r>
            <a:endParaRPr lang="en-US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 Box 125"/>
          <p:cNvSpPr txBox="1">
            <a:spLocks noChangeArrowheads="1"/>
          </p:cNvSpPr>
          <p:nvPr/>
        </p:nvSpPr>
        <p:spPr bwMode="auto">
          <a:xfrm>
            <a:off x="6904309" y="31023829"/>
            <a:ext cx="4544039" cy="155112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38840" tIns="219422" rIns="438840" bIns="219422" numCol="1" anchor="ctr" anchorCtr="0">
            <a:no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Alexa Mattheyses, PhD,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Director	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(205) 975-0680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mattheyses@uab.edu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 Box 125"/>
          <p:cNvSpPr txBox="1">
            <a:spLocks noChangeArrowheads="1"/>
          </p:cNvSpPr>
          <p:nvPr/>
        </p:nvSpPr>
        <p:spPr bwMode="auto">
          <a:xfrm>
            <a:off x="13746951" y="31012380"/>
            <a:ext cx="3512735" cy="155112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38840" tIns="219422" rIns="438840" bIns="219422" numCol="1" anchor="ctr" anchorCtr="0">
            <a:no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Robert Grabski, PhD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Imaging Specialist    (205)-934-7039</a:t>
            </a:r>
          </a:p>
          <a:p>
            <a:r>
              <a:rPr lang="en-US" sz="2000" u="sng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rgrabski@uab.edu</a:t>
            </a:r>
          </a:p>
        </p:txBody>
      </p:sp>
      <p:sp>
        <p:nvSpPr>
          <p:cNvPr id="48" name="Text Box 125"/>
          <p:cNvSpPr txBox="1">
            <a:spLocks noChangeArrowheads="1"/>
          </p:cNvSpPr>
          <p:nvPr/>
        </p:nvSpPr>
        <p:spPr bwMode="auto">
          <a:xfrm>
            <a:off x="16904010" y="31000930"/>
            <a:ext cx="5145532" cy="155112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38840" tIns="219422" rIns="438840" bIns="219422" numCol="1" anchor="ctr" anchorCtr="0">
            <a:noAutofit/>
          </a:bodyPr>
          <a:lstStyle/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Shawn Williams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Imaging Specialist 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(205)-934-7403 </a:t>
            </a:r>
          </a:p>
          <a:p>
            <a:r>
              <a:rPr lang="en-US" sz="2000" u="sng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tzaron@uab.edu</a:t>
            </a:r>
          </a:p>
          <a:p>
            <a:endParaRPr lang="en-US" sz="2000" u="sng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640547" y="31081201"/>
            <a:ext cx="74595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To schedule time on a microscope or to schedule a training session with HRIF specialist, visit us at: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www.uab.edu/HRIF</a:t>
            </a: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FA564BD-B9F8-5C47-8065-C64AA8BAB549}"/>
              </a:ext>
            </a:extLst>
          </p:cNvPr>
          <p:cNvGrpSpPr/>
          <p:nvPr/>
        </p:nvGrpSpPr>
        <p:grpSpPr>
          <a:xfrm>
            <a:off x="224634" y="7253964"/>
            <a:ext cx="5728420" cy="5276774"/>
            <a:chOff x="864948" y="6567766"/>
            <a:chExt cx="5122941" cy="527677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871" y="6567766"/>
              <a:ext cx="3265471" cy="261851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1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260"/>
            <a:stretch/>
          </p:blipFill>
          <p:spPr>
            <a:xfrm>
              <a:off x="864948" y="9227779"/>
              <a:ext cx="3265471" cy="261676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4256" y="6578562"/>
              <a:ext cx="1769531" cy="1769533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4255" y="8330623"/>
              <a:ext cx="1769531" cy="176953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bright="30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8358" y="10075007"/>
              <a:ext cx="1769531" cy="176953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4212081" y="6578562"/>
              <a:ext cx="13344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Widefield</a:t>
              </a:r>
              <a:endPara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182880" y="8327519"/>
              <a:ext cx="12214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Confocal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199151" y="10075007"/>
              <a:ext cx="6399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SIM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4214255" y="8330623"/>
              <a:ext cx="1773633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4212889" y="10086883"/>
              <a:ext cx="1773633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6416760" y="7742876"/>
            <a:ext cx="799838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Structured Illumination Microscopy (SIM)</a:t>
            </a:r>
            <a:endParaRPr lang="en-US" sz="36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3600" b="1" dirty="0"/>
              <a:t>Resolution</a:t>
            </a:r>
            <a:r>
              <a:rPr lang="en-US" sz="3600" dirty="0"/>
              <a:t>: Twice the diffraction limit (~115 nm lateral, ~269–300 nm axial).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b="1" dirty="0"/>
              <a:t>Capabilities</a:t>
            </a:r>
            <a:r>
              <a:rPr lang="en-US" sz="3600" dirty="0"/>
              <a:t>: Enables detailed 3D visualization of intracellular structures in fixed/live cells and tissues, with optical sectioning for higher spatial resolution.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96611" y="17165588"/>
            <a:ext cx="139559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STochastic</a:t>
            </a:r>
            <a:r>
              <a:rPr lang="en-US" sz="3600" b="1" dirty="0"/>
              <a:t> Optical Reconstruction Microscopy (STORM)</a:t>
            </a:r>
            <a:endParaRPr lang="en-US" sz="36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3600" b="1" dirty="0"/>
              <a:t>Resolution</a:t>
            </a:r>
            <a:r>
              <a:rPr lang="en-US" sz="3600" dirty="0"/>
              <a:t>: Tenfold improvement (~20 nm lateral, ~50 nm axial).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b="1" dirty="0"/>
              <a:t>Capabilities</a:t>
            </a:r>
            <a:r>
              <a:rPr lang="en-US" sz="3600" dirty="0"/>
              <a:t>: Reconstructs super-resolution 3D images using precise fluorophore localization. Supports multi-color imaging for 2–3 proteins at the nanoscale.</a:t>
            </a:r>
          </a:p>
          <a:p>
            <a:pPr algn="ctr"/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90A611A-DE5D-31A4-F62D-378623193754}"/>
              </a:ext>
            </a:extLst>
          </p:cNvPr>
          <p:cNvGrpSpPr/>
          <p:nvPr/>
        </p:nvGrpSpPr>
        <p:grpSpPr>
          <a:xfrm>
            <a:off x="212090" y="13299758"/>
            <a:ext cx="14277368" cy="3333483"/>
            <a:chOff x="386270" y="15351704"/>
            <a:chExt cx="13747417" cy="333348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28" r="29094"/>
            <a:stretch/>
          </p:blipFill>
          <p:spPr bwMode="auto">
            <a:xfrm>
              <a:off x="386270" y="15351704"/>
              <a:ext cx="7233181" cy="3065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6" name="Group 25"/>
            <p:cNvGrpSpPr>
              <a:grpSpLocks noChangeAspect="1"/>
            </p:cNvGrpSpPr>
            <p:nvPr/>
          </p:nvGrpSpPr>
          <p:grpSpPr>
            <a:xfrm>
              <a:off x="8148719" y="15366299"/>
              <a:ext cx="5984968" cy="3318888"/>
              <a:chOff x="8361661" y="19380241"/>
              <a:chExt cx="5984968" cy="3318888"/>
            </a:xfrm>
          </p:grpSpPr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61661" y="19380241"/>
                <a:ext cx="5984968" cy="32111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9939215" y="22483685"/>
                <a:ext cx="4305987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https://www.nikoninstruments.com/Products/Super-resolution/N-STORM-Super-Resolution</a:t>
                </a:r>
              </a:p>
            </p:txBody>
          </p:sp>
        </p:grpSp>
        <p:sp>
          <p:nvSpPr>
            <p:cNvPr id="51" name="TextBox 50"/>
            <p:cNvSpPr txBox="1"/>
            <p:nvPr/>
          </p:nvSpPr>
          <p:spPr>
            <a:xfrm>
              <a:off x="6526268" y="17954438"/>
              <a:ext cx="118974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Bartle et al. JCS 2016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348241" y="18418184"/>
              <a:ext cx="126989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err="1">
                  <a:latin typeface="Arial" charset="0"/>
                  <a:ea typeface="Arial" charset="0"/>
                  <a:cs typeface="Arial" charset="0"/>
                </a:rPr>
                <a:t>Stahley</a:t>
              </a:r>
              <a:r>
                <a:rPr lang="en-US" sz="800" dirty="0">
                  <a:latin typeface="Arial" charset="0"/>
                  <a:ea typeface="Arial" charset="0"/>
                  <a:cs typeface="Arial" charset="0"/>
                </a:rPr>
                <a:t> et al, JCS 2016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5C95343A-9BEE-5DDC-5841-5355B0789277}"/>
              </a:ext>
            </a:extLst>
          </p:cNvPr>
          <p:cNvSpPr txBox="1">
            <a:spLocks/>
          </p:cNvSpPr>
          <p:nvPr/>
        </p:nvSpPr>
        <p:spPr>
          <a:xfrm>
            <a:off x="14886234" y="12008664"/>
            <a:ext cx="14173200" cy="1572768"/>
          </a:xfrm>
          <a:prstGeom prst="rect">
            <a:avLst/>
          </a:prstGeom>
          <a:solidFill>
            <a:srgbClr val="0C3C2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LIGHTSHEET MICROSCOPY</a:t>
            </a:r>
            <a:endParaRPr lang="en-US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2" name="Picture 1031">
            <a:extLst>
              <a:ext uri="{FF2B5EF4-FFF2-40B4-BE49-F238E27FC236}">
                <a16:creationId xmlns:a16="http://schemas.microsoft.com/office/drawing/2014/main" id="{A013CB5F-01F5-DB0A-8DF3-82F9698AC6D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509840" y="25818040"/>
            <a:ext cx="7054627" cy="2568456"/>
          </a:xfrm>
          <a:prstGeom prst="rect">
            <a:avLst/>
          </a:prstGeom>
        </p:spPr>
      </p:pic>
      <p:pic>
        <p:nvPicPr>
          <p:cNvPr id="28" name="Picture 27" descr="Text">
            <a:extLst>
              <a:ext uri="{FF2B5EF4-FFF2-40B4-BE49-F238E27FC236}">
                <a16:creationId xmlns:a16="http://schemas.microsoft.com/office/drawing/2014/main" id="{B3454642-D582-E6D4-8D8E-9E6989BF6E2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54727" y="617675"/>
            <a:ext cx="15238095" cy="298412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7395928-5A8C-7F5C-CA98-475E62AB1617}"/>
              </a:ext>
            </a:extLst>
          </p:cNvPr>
          <p:cNvSpPr/>
          <p:nvPr/>
        </p:nvSpPr>
        <p:spPr>
          <a:xfrm>
            <a:off x="228965" y="31081201"/>
            <a:ext cx="6359815" cy="163121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219456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94560" algn="l" defTabSz="219456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89120" algn="l" defTabSz="219456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583680" algn="l" defTabSz="219456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78240" algn="l" defTabSz="219456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0" algn="l" defTabSz="219456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167360" algn="l" defTabSz="219456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361920" algn="l" defTabSz="219456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556480" algn="l" defTabSz="2194560" rtl="0" eaLnBrk="1" latinLnBrk="0" hangingPunct="1">
              <a:defRPr sz="8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HRIF Sponsors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UAB Institutional Research Core Program (IRCP)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Comprehensive Cancer Center (P30 CA013148)</a:t>
            </a:r>
          </a:p>
          <a:p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Lightsheet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S10 OD032341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Veteran’s Administrative Hospital Research Division</a:t>
            </a:r>
          </a:p>
        </p:txBody>
      </p:sp>
      <p:sp>
        <p:nvSpPr>
          <p:cNvPr id="22" name="Text Box 125">
            <a:extLst>
              <a:ext uri="{FF2B5EF4-FFF2-40B4-BE49-F238E27FC236}">
                <a16:creationId xmlns:a16="http://schemas.microsoft.com/office/drawing/2014/main" id="{1EC57DA2-E093-3F57-EAE2-5BBDEAA188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28185" y="31023830"/>
            <a:ext cx="3512735" cy="155112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38840" tIns="219422" rIns="438840" bIns="219422" numCol="1" anchor="ctr" anchorCtr="0">
            <a:noAutofit/>
          </a:bodyPr>
          <a:lstStyle>
            <a:defPPr>
              <a:defRPr lang="en-US"/>
            </a:defPPr>
            <a:lvl1pPr marL="0" algn="l" defTabSz="2194560" rtl="0" eaLnBrk="1" latinLnBrk="0" hangingPunct="1">
              <a:defRPr sz="8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194560" algn="l" defTabSz="2194560" rtl="0" eaLnBrk="1" latinLnBrk="0" hangingPunct="1">
              <a:defRPr sz="8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389120" algn="l" defTabSz="2194560" rtl="0" eaLnBrk="1" latinLnBrk="0" hangingPunct="1">
              <a:defRPr sz="8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6583680" algn="l" defTabSz="2194560" rtl="0" eaLnBrk="1" latinLnBrk="0" hangingPunct="1">
              <a:defRPr sz="8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8778240" algn="l" defTabSz="2194560" rtl="0" eaLnBrk="1" latinLnBrk="0" hangingPunct="1">
              <a:defRPr sz="8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0972800" algn="l" defTabSz="2194560" rtl="0" eaLnBrk="1" latinLnBrk="0" hangingPunct="1">
              <a:defRPr sz="8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3167360" algn="l" defTabSz="2194560" rtl="0" eaLnBrk="1" latinLnBrk="0" hangingPunct="1">
              <a:defRPr sz="8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5361920" algn="l" defTabSz="2194560" rtl="0" eaLnBrk="1" latinLnBrk="0" hangingPunct="1">
              <a:defRPr sz="8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7556480" algn="l" defTabSz="2194560" rtl="0" eaLnBrk="1" latinLnBrk="0" hangingPunct="1">
              <a:defRPr sz="8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Melissa Chimento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Associate Director</a:t>
            </a:r>
          </a:p>
          <a:p>
            <a:pPr algn="l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(205) 934-1926</a:t>
            </a:r>
          </a:p>
          <a:p>
            <a:pPr algn="l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23"/>
              </a:rPr>
              <a:t>mchimento@uab.edu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A48DB3AE-69CE-4541-0D67-3919EEC67BD8}"/>
              </a:ext>
            </a:extLst>
          </p:cNvPr>
          <p:cNvSpPr txBox="1"/>
          <p:nvPr/>
        </p:nvSpPr>
        <p:spPr>
          <a:xfrm>
            <a:off x="22600688" y="18705758"/>
            <a:ext cx="64379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Mouse brain vasculature and mouse aorta imaged at HRIF core facility. Courtesy of Daniel Tyrrell Ph.D.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4EA5AE-C49C-4B76-585B-B2BE3E8BA99D}"/>
              </a:ext>
            </a:extLst>
          </p:cNvPr>
          <p:cNvSpPr txBox="1"/>
          <p:nvPr/>
        </p:nvSpPr>
        <p:spPr>
          <a:xfrm>
            <a:off x="14736003" y="24571610"/>
            <a:ext cx="6462946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/>
              <a:t>Lionheart FX Epifluorescence Microscope</a:t>
            </a:r>
            <a:endParaRPr lang="en-US" sz="36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3600" b="1" dirty="0"/>
              <a:t>Versatility</a:t>
            </a:r>
            <a:r>
              <a:rPr lang="en-US" sz="3600" dirty="0"/>
              <a:t>: Compact system supporting basic and advanced imaging techniques.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b="1" dirty="0"/>
              <a:t>Capabilities</a:t>
            </a:r>
            <a:r>
              <a:rPr lang="en-US" sz="3600" dirty="0"/>
              <a:t>: Live/fixed specimen imaging in chamber slides, dishes, and plates. Offers color/BW brightfield, fluorescence, and phase-contrast imaging.</a:t>
            </a:r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46F5EB12-F397-DD12-B9F1-5361734916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4761" y="23329044"/>
            <a:ext cx="8594661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NS300 Particle/Exosome Analysis System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Capabilities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Visualizes and measures particles (10–2000 nm) in suspension.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Applications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Protein aggregation, exosomes, drug delivery systems, nanomaterial characterization, and fluorescent particle analysis (488 nm excitation).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34" name="TextBox 1033">
            <a:extLst>
              <a:ext uri="{FF2B5EF4-FFF2-40B4-BE49-F238E27FC236}">
                <a16:creationId xmlns:a16="http://schemas.microsoft.com/office/drawing/2014/main" id="{5552B39C-52E3-EB7C-6E38-0ADF61CFCDD8}"/>
              </a:ext>
            </a:extLst>
          </p:cNvPr>
          <p:cNvSpPr txBox="1"/>
          <p:nvPr/>
        </p:nvSpPr>
        <p:spPr>
          <a:xfrm>
            <a:off x="29852731" y="6916145"/>
            <a:ext cx="1283970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/>
              <a:t>Leica Stellaris 5 Confocal Microscope</a:t>
            </a:r>
            <a:endParaRPr lang="en-US" sz="36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3600" b="1" dirty="0"/>
              <a:t>System</a:t>
            </a:r>
            <a:r>
              <a:rPr lang="en-US" sz="3600" dirty="0"/>
              <a:t>: Advanced imaging on a DMI8 base with LAS X Software.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b="1" dirty="0"/>
              <a:t>Capabilities</a:t>
            </a:r>
            <a:r>
              <a:rPr lang="en-US" sz="3600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b="1" dirty="0"/>
              <a:t>Detectors &amp; Lasers</a:t>
            </a:r>
            <a:r>
              <a:rPr lang="en-US" sz="3600" dirty="0"/>
              <a:t>: 4 Power </a:t>
            </a:r>
            <a:r>
              <a:rPr lang="en-US" sz="3600" dirty="0" err="1"/>
              <a:t>HyD</a:t>
            </a:r>
            <a:r>
              <a:rPr lang="en-US" sz="3600" dirty="0"/>
              <a:t>® S detectors, tunable White Light Laser (485–790 nm), extended detection to 850 nm, AOBS®.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b="1" dirty="0" err="1"/>
              <a:t>TauSense</a:t>
            </a:r>
            <a:r>
              <a:rPr lang="en-US" sz="3600" b="1" dirty="0"/>
              <a:t>®</a:t>
            </a:r>
            <a:r>
              <a:rPr lang="en-US" sz="3600" dirty="0"/>
              <a:t>: FLIM-based photon counting technology.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b="1" dirty="0"/>
              <a:t>Imaging</a:t>
            </a:r>
            <a:r>
              <a:rPr lang="en-US" sz="3600" dirty="0"/>
              <a:t>: DIC, fluorescence, color brightfield, and large-scale image stitching with LAS X Navigator.</a:t>
            </a:r>
          </a:p>
        </p:txBody>
      </p:sp>
      <p:pic>
        <p:nvPicPr>
          <p:cNvPr id="1036" name="Picture 5" descr="A computer on a table&#10;&#10;Description automatically generated">
            <a:extLst>
              <a:ext uri="{FF2B5EF4-FFF2-40B4-BE49-F238E27FC236}">
                <a16:creationId xmlns:a16="http://schemas.microsoft.com/office/drawing/2014/main" id="{8E62DF4D-68C6-4716-1C45-22A67BF34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5336" y="12356846"/>
            <a:ext cx="7927747" cy="594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DA3F9CB1-BFD1-2153-89C9-41E42AEFB2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637141"/>
              </p:ext>
            </p:extLst>
          </p:nvPr>
        </p:nvGraphicFramePr>
        <p:xfrm>
          <a:off x="37640302" y="12263858"/>
          <a:ext cx="6114590" cy="61145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5" imgW="4658462" imgH="4656967" progId="">
                  <p:embed/>
                </p:oleObj>
              </mc:Choice>
              <mc:Fallback>
                <p:oleObj r:id="rId25" imgW="4658462" imgH="4656967" progId="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DA3F9CB1-BFD1-2153-89C9-41E42AEFB2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37640302" y="12263858"/>
                        <a:ext cx="6114590" cy="61145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2F55783D-B83F-60D4-FDA3-77A753C4CF28}"/>
              </a:ext>
            </a:extLst>
          </p:cNvPr>
          <p:cNvGrpSpPr/>
          <p:nvPr/>
        </p:nvGrpSpPr>
        <p:grpSpPr>
          <a:xfrm>
            <a:off x="14854931" y="13732209"/>
            <a:ext cx="14186139" cy="4954576"/>
            <a:chOff x="14888029" y="6452444"/>
            <a:chExt cx="14186139" cy="447575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839A7D5-433B-A677-DB26-13B26451D4CC}"/>
                </a:ext>
              </a:extLst>
            </p:cNvPr>
            <p:cNvSpPr/>
            <p:nvPr/>
          </p:nvSpPr>
          <p:spPr>
            <a:xfrm>
              <a:off x="14888029" y="6452444"/>
              <a:ext cx="14186139" cy="447575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 descr="A red brain with lines and dots&#10;&#10;Description automatically generated">
              <a:extLst>
                <a:ext uri="{FF2B5EF4-FFF2-40B4-BE49-F238E27FC236}">
                  <a16:creationId xmlns:a16="http://schemas.microsoft.com/office/drawing/2014/main" id="{C9674195-7E3D-BD53-E807-1416196628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rightnessContrast bright="17000"/>
                      </a14:imgEffect>
                    </a14:imgLayer>
                  </a14:imgProps>
                </a:ext>
              </a:extLst>
            </a:blip>
            <a:srcRect l="16443" r="27055"/>
            <a:stretch/>
          </p:blipFill>
          <p:spPr>
            <a:xfrm>
              <a:off x="16516696" y="6459848"/>
              <a:ext cx="4993144" cy="4468347"/>
            </a:xfrm>
            <a:prstGeom prst="rect">
              <a:avLst/>
            </a:prstGeom>
          </p:spPr>
        </p:pic>
        <p:pic>
          <p:nvPicPr>
            <p:cNvPr id="30" name="Picture 29" descr="A close-up of a red and green flower&#10;&#10;Description automatically generated">
              <a:extLst>
                <a:ext uri="{FF2B5EF4-FFF2-40B4-BE49-F238E27FC236}">
                  <a16:creationId xmlns:a16="http://schemas.microsoft.com/office/drawing/2014/main" id="{70A5261E-4404-10F7-5CB1-85D23283E5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rightnessContrast bright="24000"/>
                      </a14:imgEffect>
                    </a14:imgLayer>
                  </a14:imgProps>
                </a:ext>
              </a:extLst>
            </a:blip>
            <a:srcRect l="22622" r="23439" b="12489"/>
            <a:stretch/>
          </p:blipFill>
          <p:spPr>
            <a:xfrm>
              <a:off x="23152230" y="6459850"/>
              <a:ext cx="4171488" cy="4468348"/>
            </a:xfrm>
            <a:prstGeom prst="rect">
              <a:avLst/>
            </a:prstGeom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33A71D8E-4464-797E-37CD-B7584D1BA8D8}"/>
              </a:ext>
            </a:extLst>
          </p:cNvPr>
          <p:cNvSpPr txBox="1"/>
          <p:nvPr/>
        </p:nvSpPr>
        <p:spPr>
          <a:xfrm>
            <a:off x="14917539" y="18702602"/>
            <a:ext cx="1412353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/>
              <a:t>Zeiss Lightsheet 7 Microscope</a:t>
            </a:r>
            <a:endParaRPr lang="en-US" sz="36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3600" b="1" dirty="0"/>
              <a:t>Purpose</a:t>
            </a:r>
            <a:r>
              <a:rPr lang="en-US" sz="3600" dirty="0"/>
              <a:t>: Fluorescent imaging of live or fixed-cleared whole organisms and organs.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b="1" dirty="0"/>
              <a:t>Capabilities</a:t>
            </a:r>
            <a:r>
              <a:rPr lang="en-US" sz="3600" dirty="0"/>
              <a:t>: Fast, gentle imaging of living models (e.g., zebrafish, organoids) over time and large cleared specimens with subcellular resolution. Adapts to various clearing methods with specialized optics and sample chambers.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9E9F57F-DCA6-E259-BDF2-611C82CE6FF0}"/>
              </a:ext>
            </a:extLst>
          </p:cNvPr>
          <p:cNvSpPr txBox="1">
            <a:spLocks/>
          </p:cNvSpPr>
          <p:nvPr/>
        </p:nvSpPr>
        <p:spPr>
          <a:xfrm>
            <a:off x="14859000" y="5017825"/>
            <a:ext cx="14173200" cy="1572768"/>
          </a:xfrm>
          <a:prstGeom prst="rect">
            <a:avLst/>
          </a:prstGeom>
          <a:solidFill>
            <a:srgbClr val="0C3C2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NANOIMAGER</a:t>
            </a:r>
            <a:endParaRPr lang="en-US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1A16F9EB-DC22-65C0-DB91-03E6443667C2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5284629" y="6788422"/>
            <a:ext cx="5429178" cy="4524315"/>
          </a:xfrm>
          <a:prstGeom prst="rect">
            <a:avLst/>
          </a:prstGeom>
        </p:spPr>
      </p:pic>
      <p:sp>
        <p:nvSpPr>
          <p:cNvPr id="55" name="Rectangle 3">
            <a:extLst>
              <a:ext uri="{FF2B5EF4-FFF2-40B4-BE49-F238E27FC236}">
                <a16:creationId xmlns:a16="http://schemas.microsoft.com/office/drawing/2014/main" id="{EF1B6259-6428-8C64-68B1-F0F36BA56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16387" y="6928432"/>
            <a:ext cx="8183780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ONi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Nanoimager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Capabilities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dSTORM</a:t>
            </a:r>
            <a:r>
              <a:rPr lang="en-US" alt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PALM, PAINT, SPT and </a:t>
            </a:r>
            <a:r>
              <a:rPr lang="en-US" alt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smFRET</a:t>
            </a:r>
            <a:r>
              <a:rPr lang="en-US" alt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imaging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Applications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dirty="0"/>
              <a:t>The ONI </a:t>
            </a:r>
            <a:r>
              <a:rPr lang="en-US" sz="2800" dirty="0" err="1"/>
              <a:t>Nanoimager</a:t>
            </a:r>
            <a:r>
              <a:rPr lang="en-US" sz="2800" dirty="0"/>
              <a:t> is used for </a:t>
            </a:r>
            <a:r>
              <a:rPr lang="en-US" sz="2800" b="1" dirty="0"/>
              <a:t>super-resolution imaging of cellular structures, protein localization, and molecular complexes</a:t>
            </a:r>
            <a:r>
              <a:rPr lang="en-US" sz="2800" dirty="0"/>
              <a:t>, as well as </a:t>
            </a:r>
            <a:r>
              <a:rPr lang="en-US" sz="2800" b="1" dirty="0"/>
              <a:t>single-particle tracking, colocalization analysis, and studying molecular interactions and dynamics</a:t>
            </a:r>
            <a:r>
              <a:rPr lang="en-US" sz="2800" dirty="0"/>
              <a:t> in fixed and live cells, including applications in </a:t>
            </a:r>
            <a:r>
              <a:rPr lang="en-US" sz="2800" b="1" dirty="0"/>
              <a:t>cell biology, neuroscience, virology, and nanotechnology</a:t>
            </a:r>
            <a:r>
              <a:rPr lang="en-US" sz="2800" dirty="0"/>
              <a:t>.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F299900-2D5A-D9B6-A8E5-743C626CF512}"/>
              </a:ext>
            </a:extLst>
          </p:cNvPr>
          <p:cNvSpPr/>
          <p:nvPr/>
        </p:nvSpPr>
        <p:spPr>
          <a:xfrm flipV="1">
            <a:off x="14874194" y="4697788"/>
            <a:ext cx="14082506" cy="146186"/>
          </a:xfrm>
          <a:prstGeom prst="rect">
            <a:avLst/>
          </a:prstGeom>
          <a:solidFill>
            <a:srgbClr val="B28F00"/>
          </a:solidFill>
          <a:ln>
            <a:solidFill>
              <a:srgbClr val="B28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9677340-9ED1-9C36-63E4-984854FAEFE8}"/>
              </a:ext>
            </a:extLst>
          </p:cNvPr>
          <p:cNvSpPr/>
          <p:nvPr/>
        </p:nvSpPr>
        <p:spPr>
          <a:xfrm flipV="1">
            <a:off x="14860395" y="22687966"/>
            <a:ext cx="14082506" cy="146186"/>
          </a:xfrm>
          <a:prstGeom prst="rect">
            <a:avLst/>
          </a:prstGeom>
          <a:solidFill>
            <a:srgbClr val="B28F00"/>
          </a:solidFill>
          <a:ln>
            <a:solidFill>
              <a:srgbClr val="B28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611D361-EB44-C6BC-8608-F296A1379E03}"/>
              </a:ext>
            </a:extLst>
          </p:cNvPr>
          <p:cNvSpPr/>
          <p:nvPr/>
        </p:nvSpPr>
        <p:spPr>
          <a:xfrm flipV="1">
            <a:off x="14941156" y="11718944"/>
            <a:ext cx="14082506" cy="146186"/>
          </a:xfrm>
          <a:prstGeom prst="rect">
            <a:avLst/>
          </a:prstGeom>
          <a:solidFill>
            <a:srgbClr val="B28F00"/>
          </a:solidFill>
          <a:ln>
            <a:solidFill>
              <a:srgbClr val="B28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2114769-EE19-7B9D-847B-0D9369DD5CDB}"/>
              </a:ext>
            </a:extLst>
          </p:cNvPr>
          <p:cNvSpPr/>
          <p:nvPr/>
        </p:nvSpPr>
        <p:spPr>
          <a:xfrm flipV="1">
            <a:off x="358429" y="21003260"/>
            <a:ext cx="14082506" cy="146186"/>
          </a:xfrm>
          <a:prstGeom prst="rect">
            <a:avLst/>
          </a:prstGeom>
          <a:solidFill>
            <a:srgbClr val="B28F00"/>
          </a:solidFill>
          <a:ln>
            <a:solidFill>
              <a:srgbClr val="B28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CFEC7DC-21D1-872B-D473-94B1A3108D45}"/>
              </a:ext>
            </a:extLst>
          </p:cNvPr>
          <p:cNvSpPr/>
          <p:nvPr/>
        </p:nvSpPr>
        <p:spPr>
          <a:xfrm flipV="1">
            <a:off x="29589753" y="4733187"/>
            <a:ext cx="14082506" cy="146186"/>
          </a:xfrm>
          <a:prstGeom prst="rect">
            <a:avLst/>
          </a:prstGeom>
          <a:solidFill>
            <a:srgbClr val="B28F00"/>
          </a:solidFill>
          <a:ln>
            <a:solidFill>
              <a:srgbClr val="B28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36B5F0D-C281-CE32-07E0-4E438CE16E7C}"/>
              </a:ext>
            </a:extLst>
          </p:cNvPr>
          <p:cNvSpPr txBox="1">
            <a:spLocks/>
          </p:cNvSpPr>
          <p:nvPr/>
        </p:nvSpPr>
        <p:spPr>
          <a:xfrm>
            <a:off x="343935" y="5017825"/>
            <a:ext cx="14173200" cy="1572768"/>
          </a:xfrm>
          <a:prstGeom prst="rect">
            <a:avLst/>
          </a:prstGeom>
          <a:solidFill>
            <a:srgbClr val="0C3C2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 RESOLUTION MICROSCOPY</a:t>
            </a:r>
            <a:endParaRPr lang="en-US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2B648A80-F68F-9BCC-2BCB-B0FFB906CC92}"/>
              </a:ext>
            </a:extLst>
          </p:cNvPr>
          <p:cNvSpPr/>
          <p:nvPr/>
        </p:nvSpPr>
        <p:spPr>
          <a:xfrm flipV="1">
            <a:off x="389282" y="4698194"/>
            <a:ext cx="14082506" cy="146186"/>
          </a:xfrm>
          <a:prstGeom prst="rect">
            <a:avLst/>
          </a:prstGeom>
          <a:solidFill>
            <a:srgbClr val="B28F00"/>
          </a:solidFill>
          <a:ln>
            <a:solidFill>
              <a:srgbClr val="B28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F33838C-41B9-4ADF-0612-77DD75941303}"/>
              </a:ext>
            </a:extLst>
          </p:cNvPr>
          <p:cNvSpPr txBox="1"/>
          <p:nvPr/>
        </p:nvSpPr>
        <p:spPr>
          <a:xfrm>
            <a:off x="23213805" y="31133711"/>
            <a:ext cx="1449566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Alison Margolies</a:t>
            </a:r>
          </a:p>
          <a:p>
            <a:pPr algn="l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Scientist I</a:t>
            </a:r>
          </a:p>
          <a:p>
            <a:pPr algn="l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(205) 934-1926</a:t>
            </a:r>
          </a:p>
          <a:p>
            <a:pPr algn="l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23"/>
              </a:rPr>
              <a:t>kamargo@uab.edu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3722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Research_Poster_1</Template>
  <TotalTime>2738</TotalTime>
  <Words>660</Words>
  <Application>Microsoft Office PowerPoint</Application>
  <PresentationFormat>Custom</PresentationFormat>
  <Paragraphs>72</Paragraphs>
  <Slides>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Calibri</vt:lpstr>
      <vt:lpstr>Office Theme</vt:lpstr>
      <vt:lpstr>INSTITUTIONAL RESEARCH CORE PROGRAM HIGH RESOLUTION IMAGING FACILITY FLUORESCENCE MICROSCOPY</vt:lpstr>
    </vt:vector>
  </TitlesOfParts>
  <Company>UAB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Grabski;Melissa Chimento</dc:creator>
  <cp:lastModifiedBy>Chimento, Melissa Foley</cp:lastModifiedBy>
  <cp:revision>104</cp:revision>
  <dcterms:created xsi:type="dcterms:W3CDTF">2017-10-04T17:07:46Z</dcterms:created>
  <dcterms:modified xsi:type="dcterms:W3CDTF">2026-01-07T21:50:41Z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e7542bc-63e5-412b-b0a0-d9586028a7d0_Enabled">
    <vt:lpwstr>true</vt:lpwstr>
  </property>
  <property fmtid="{D5CDD505-2E9C-101B-9397-08002B2CF9AE}" pid="3" name="MSIP_Label_ae7542bc-63e5-412b-b0a0-d9586028a7d0_SetDate">
    <vt:lpwstr>2024-12-18T20:44:58Z</vt:lpwstr>
  </property>
  <property fmtid="{D5CDD505-2E9C-101B-9397-08002B2CF9AE}" pid="4" name="MSIP_Label_ae7542bc-63e5-412b-b0a0-d9586028a7d0_Method">
    <vt:lpwstr>Standard</vt:lpwstr>
  </property>
  <property fmtid="{D5CDD505-2E9C-101B-9397-08002B2CF9AE}" pid="5" name="MSIP_Label_ae7542bc-63e5-412b-b0a0-d9586028a7d0_Name">
    <vt:lpwstr>Sensitive</vt:lpwstr>
  </property>
  <property fmtid="{D5CDD505-2E9C-101B-9397-08002B2CF9AE}" pid="6" name="MSIP_Label_ae7542bc-63e5-412b-b0a0-d9586028a7d0_SiteId">
    <vt:lpwstr>d8999fe4-76af-40b3-b435-1d8977abc08c</vt:lpwstr>
  </property>
  <property fmtid="{D5CDD505-2E9C-101B-9397-08002B2CF9AE}" pid="7" name="MSIP_Label_ae7542bc-63e5-412b-b0a0-d9586028a7d0_ActionId">
    <vt:lpwstr>4e7f3ddb-807a-443b-a755-6ce2b57ca66b</vt:lpwstr>
  </property>
  <property fmtid="{D5CDD505-2E9C-101B-9397-08002B2CF9AE}" pid="8" name="MSIP_Label_ae7542bc-63e5-412b-b0a0-d9586028a7d0_ContentBits">
    <vt:lpwstr>0</vt:lpwstr>
  </property>
</Properties>
</file>