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2" r:id="rId2"/>
  </p:sldIdLst>
  <p:sldSz cx="43891200" cy="32918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Arial Black" panose="020B0A04020102020204" pitchFamily="34" charset="0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A53"/>
    <a:srgbClr val="BFBFBF"/>
    <a:srgbClr val="82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25" d="100"/>
          <a:sy n="25" d="100"/>
        </p:scale>
        <p:origin x="141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6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9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9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51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7">
          <p15:clr>
            <a:srgbClr val="FBAE40"/>
          </p15:clr>
        </p15:guide>
        <p15:guide id="2" orient="horz" pos="18547">
          <p15:clr>
            <a:srgbClr val="FBAE40"/>
          </p15:clr>
        </p15:guide>
        <p15:guide id="3" pos="1382">
          <p15:clr>
            <a:srgbClr val="FBAE40"/>
          </p15:clr>
        </p15:guide>
        <p15:guide id="4" pos="2626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00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4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6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5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2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3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7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18F6B-79D4-44C7-A2D1-6F42F30C21C7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FFFA1-6B45-4157-992C-C5D12B816C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5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jp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hyperlink" Target="mailto:rachneru4673@uabmc.edu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elping Hands Clipart Free - Colabora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190" y="1979490"/>
            <a:ext cx="1515194" cy="16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8BEE38-C202-AB23-89C9-2ABFD2D95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08" y="28106890"/>
            <a:ext cx="5687661" cy="31565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862002" y="2124301"/>
            <a:ext cx="13664241" cy="96949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1E6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Education </a:t>
            </a:r>
            <a:r>
              <a:rPr lang="en-US" sz="6000" b="1" dirty="0">
                <a:solidFill>
                  <a:srgbClr val="1E6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&amp; Training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designated US PC training institutions. 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MD/DO physicians trained in Hospice &amp; Palliative Medicine</a:t>
            </a: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Psychology/Counseling graduates and post graduate students</a:t>
            </a: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5100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individual learners participated in educational experiences with the CPSC since 2000.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difference training experiences/programs offered for a variety of interdisciplinary team members.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940149" y="12538921"/>
            <a:ext cx="13738495" cy="855618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1E6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Center Scholars</a:t>
            </a:r>
          </a:p>
          <a:p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Membership cultivates innovation &amp; collaboration to advance palliative care </a:t>
            </a:r>
            <a:endParaRPr lang="en-US" sz="4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across &amp; beyond UAB.</a:t>
            </a: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Senior Scientist, Scientist, Associate Scientist, and Affiliate appointments are based on shared interest in palliative &amp; supportive care. </a:t>
            </a: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Center Scholars are invited to participate in CPSC activities to develop 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innovative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 approaches to palliative and supportive care 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843" y="12607227"/>
            <a:ext cx="12946467" cy="8309967"/>
          </a:xfrm>
          <a:prstGeom prst="rect">
            <a:avLst/>
          </a:prstGeom>
          <a:ln w="19050">
            <a:solidFill>
              <a:srgbClr val="1E6A5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1E6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Research </a:t>
            </a:r>
          </a:p>
          <a:p>
            <a:pPr algn="ctr"/>
            <a:r>
              <a:rPr lang="en-US" sz="6000" dirty="0">
                <a:solidFill>
                  <a:srgbClr val="1E6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Seminar Series </a:t>
            </a:r>
          </a:p>
          <a:p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We host monthly research meetings to provide: </a:t>
            </a: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Knowledge, experience, guidance, and mentorship to investigators. </a:t>
            </a: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Opportunities for researchers to present ideas and get input from others.</a:t>
            </a:r>
          </a:p>
          <a:p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Open to ALL interested in enhancing their research skills (i.e., faculty, fellows, post-docs, graduate students, &amp; research staff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04EA71-E45F-B876-AAE4-BC271864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146" y="1790010"/>
            <a:ext cx="1333850" cy="1144527"/>
          </a:xfrm>
          <a:prstGeom prst="rect">
            <a:avLst/>
          </a:prstGeom>
        </p:spPr>
      </p:pic>
      <p:pic>
        <p:nvPicPr>
          <p:cNvPr id="35" name="Picture 2" descr="Open book with magnifying glass research colo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88" y="12921813"/>
            <a:ext cx="1837206" cy="15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C760D7-D8C4-4D81-BD7C-52FCBCA73EC3}"/>
              </a:ext>
            </a:extLst>
          </p:cNvPr>
          <p:cNvSpPr txBox="1"/>
          <p:nvPr/>
        </p:nvSpPr>
        <p:spPr>
          <a:xfrm>
            <a:off x="268814" y="1820336"/>
            <a:ext cx="13002744" cy="10156627"/>
          </a:xfrm>
          <a:prstGeom prst="rect">
            <a:avLst/>
          </a:prstGeom>
          <a:noFill/>
          <a:ln w="19050">
            <a:solidFill>
              <a:srgbClr val="1E6A5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Mission</a:t>
            </a:r>
            <a:r>
              <a:rPr lang="en-US" sz="4800" dirty="0">
                <a:solidFill>
                  <a:srgbClr val="1E6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>
                <a:solidFill>
                  <a:srgbClr val="1E6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serve patients and families experiencing serious illness by providing compassionate clinical care, demonstrating leadership in teaching health professionals and trainees, conducting collaborative research, </a:t>
            </a:r>
            <a:r>
              <a:rPr lang="en-US" sz="4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influencing health care delivery </a:t>
            </a:r>
            <a:r>
              <a:rPr lang="en-US" sz="4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public policy. </a:t>
            </a:r>
          </a:p>
          <a:p>
            <a:pPr algn="l"/>
            <a:endParaRPr lang="en-US" sz="48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dirty="0" smtClean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Vision</a:t>
            </a:r>
            <a:r>
              <a:rPr lang="en-US" sz="7200" dirty="0" smtClean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7200" dirty="0">
              <a:solidFill>
                <a:srgbClr val="1E6B5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become an international center of excellence in through personalized care, innovative approaches and sharing expert knowledge</a:t>
            </a:r>
            <a:r>
              <a:rPr lang="en-US" sz="4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4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170853" y="12607227"/>
            <a:ext cx="1526422" cy="1445616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446784" y="1820336"/>
            <a:ext cx="15951722" cy="16736573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920" rIns="1645920" rtlCol="0" anchor="t"/>
          <a:lstStyle/>
          <a:p>
            <a:endParaRPr lang="en-US" sz="252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5855"/>
            <a:ext cx="43891200" cy="1569035"/>
          </a:xfrm>
          <a:prstGeom prst="rect">
            <a:avLst/>
          </a:prstGeom>
          <a:solidFill>
            <a:srgbClr val="1E6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B67BD2-60E6-CAC5-AB63-636C8A8FA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4298" y="7898646"/>
            <a:ext cx="1330663" cy="1127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466F3C-3F10-087D-B235-9CD62579DE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9" t="8374" r="25019" b="41486"/>
          <a:stretch/>
        </p:blipFill>
        <p:spPr>
          <a:xfrm>
            <a:off x="16879179" y="20490060"/>
            <a:ext cx="2665233" cy="3020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2E92F6-FA44-2AE8-6DC3-CD9098656CE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70" t="16634" r="24094" b="42781"/>
          <a:stretch/>
        </p:blipFill>
        <p:spPr>
          <a:xfrm>
            <a:off x="13641984" y="20473036"/>
            <a:ext cx="2779296" cy="2997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B2158A-63D9-6BE1-1B5C-3384C465B2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69" r="8587" b="20902"/>
          <a:stretch/>
        </p:blipFill>
        <p:spPr>
          <a:xfrm>
            <a:off x="26360940" y="20296599"/>
            <a:ext cx="2774339" cy="3252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ED83D61-181C-B79C-3AEF-39F844F8ACB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8376" b="8276"/>
          <a:stretch/>
        </p:blipFill>
        <p:spPr>
          <a:xfrm>
            <a:off x="16900671" y="29386250"/>
            <a:ext cx="9394863" cy="21388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4DD97C-DEB7-4BF5-35A4-9DD12EE496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46874" y="29119637"/>
            <a:ext cx="2828287" cy="2828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583" y="-83973"/>
            <a:ext cx="3410032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8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Center for Palliative and Supportive Care UWIRC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61508" y="2331558"/>
            <a:ext cx="15874947" cy="1587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59192" y="2157834"/>
            <a:ext cx="12526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CPSC Research Core Themes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07662" y="23580025"/>
            <a:ext cx="28479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Dr. Rodney </a:t>
            </a:r>
            <a:endParaRPr lang="en-US" sz="3600" b="1" dirty="0" smtClean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Tucker </a:t>
            </a:r>
            <a:endParaRPr lang="en-US" sz="3600" b="1" dirty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CPSC </a:t>
            </a:r>
          </a:p>
          <a:p>
            <a:pPr algn="ctr"/>
            <a:r>
              <a:rPr lang="en-US" sz="3600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UWIRC </a:t>
            </a:r>
          </a:p>
          <a:p>
            <a:pPr algn="ctr"/>
            <a:r>
              <a:rPr lang="en-US" sz="3600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Director</a:t>
            </a:r>
            <a:endParaRPr lang="en-US" sz="3600" dirty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10789" y="23606857"/>
            <a:ext cx="26020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Dr. Marie </a:t>
            </a:r>
            <a:endParaRPr lang="en-US" sz="3600" b="1" dirty="0" smtClean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Bakitas </a:t>
            </a:r>
            <a:endParaRPr lang="en-US" sz="3600" b="1" dirty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Associate </a:t>
            </a:r>
            <a:endParaRPr lang="en-US" sz="3600" dirty="0" smtClean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Director</a:t>
            </a:r>
            <a:endParaRPr lang="en-US" sz="3600" dirty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 Research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967077" y="23599126"/>
            <a:ext cx="31878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Racheal </a:t>
            </a:r>
            <a:endParaRPr lang="en-US" sz="3600" b="1" dirty="0" smtClean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Nerud</a:t>
            </a:r>
            <a:r>
              <a:rPr lang="en-US" sz="3600" b="1" dirty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MBA</a:t>
            </a:r>
          </a:p>
          <a:p>
            <a:pPr algn="ctr"/>
            <a:r>
              <a:rPr lang="en-US" sz="3600" dirty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 </a:t>
            </a:r>
            <a:endParaRPr lang="en-US" sz="3600" dirty="0" smtClean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Director</a:t>
            </a:r>
            <a:endParaRPr lang="en-US" sz="3600" dirty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 Research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073666" y="18894407"/>
            <a:ext cx="16725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1E6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UWIRC </a:t>
            </a:r>
            <a:r>
              <a:rPr lang="en-US" sz="6000" dirty="0">
                <a:solidFill>
                  <a:srgbClr val="1E6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Leadership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9837" y="21510643"/>
            <a:ext cx="11733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Palliative Research </a:t>
            </a:r>
          </a:p>
          <a:p>
            <a:pPr algn="ctr"/>
            <a:r>
              <a:rPr lang="en-US" sz="6000" dirty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Enhancement </a:t>
            </a:r>
            <a:r>
              <a:rPr lang="en-US" sz="6000" dirty="0" smtClean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Projects</a:t>
            </a:r>
            <a:endParaRPr lang="en-US" sz="6000" dirty="0">
              <a:solidFill>
                <a:srgbClr val="1E6A5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618" y="23446672"/>
            <a:ext cx="122428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We fund UAB 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investigators in innovative research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contributing to the palliative &amp; supportive care evidence base 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to serve as pilot data for future external funding. Since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2014, PREP has awarded </a:t>
            </a: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569,017</a:t>
            </a: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30 projects.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1394" y="27296847"/>
            <a:ext cx="91325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1E6B5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Letters of Intent Due: </a:t>
            </a:r>
            <a:br>
              <a:rPr lang="en-US" sz="4400" dirty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4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5:00pm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1E6B5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Special Call This Year: </a:t>
            </a:r>
          </a:p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Agency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530" y="29115752"/>
            <a:ext cx="3014892" cy="29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8814" y="21404395"/>
            <a:ext cx="12955122" cy="10952344"/>
          </a:xfrm>
          <a:prstGeom prst="rect">
            <a:avLst/>
          </a:prstGeom>
          <a:noFill/>
          <a:ln w="19050">
            <a:solidFill>
              <a:srgbClr val="1E6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/>
          </a:p>
        </p:txBody>
      </p:sp>
      <p:sp>
        <p:nvSpPr>
          <p:cNvPr id="21" name="Rectangle 20"/>
          <p:cNvSpPr/>
          <p:nvPr/>
        </p:nvSpPr>
        <p:spPr>
          <a:xfrm>
            <a:off x="29622083" y="1790011"/>
            <a:ext cx="13837718" cy="10668690"/>
          </a:xfrm>
          <a:prstGeom prst="rect">
            <a:avLst/>
          </a:prstGeom>
          <a:noFill/>
          <a:ln w="19050">
            <a:solidFill>
              <a:srgbClr val="1E6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/>
          </a:p>
        </p:txBody>
      </p:sp>
      <p:sp>
        <p:nvSpPr>
          <p:cNvPr id="25" name="TextBox 24"/>
          <p:cNvSpPr txBox="1"/>
          <p:nvPr/>
        </p:nvSpPr>
        <p:spPr>
          <a:xfrm>
            <a:off x="13893869" y="27576493"/>
            <a:ext cx="1505755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80" dirty="0">
                <a:latin typeface="Arial" panose="020B0604020202020204" pitchFamily="34" charset="0"/>
                <a:cs typeface="Arial" panose="020B0604020202020204" pitchFamily="34" charset="0"/>
              </a:rPr>
              <a:t>Interested in learning more? Visit our webpage or contact </a:t>
            </a:r>
          </a:p>
          <a:p>
            <a:pPr algn="ctr"/>
            <a:r>
              <a:rPr lang="en-US" sz="3780" dirty="0">
                <a:latin typeface="Arial" panose="020B0604020202020204" pitchFamily="34" charset="0"/>
                <a:cs typeface="Arial" panose="020B0604020202020204" pitchFamily="34" charset="0"/>
              </a:rPr>
              <a:t>Racheal Nerud at </a:t>
            </a:r>
            <a:r>
              <a:rPr lang="en-US" sz="3780" dirty="0" smtClean="0"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rachneru4673@uabmc.edu</a:t>
            </a:r>
            <a:r>
              <a:rPr lang="en-US" sz="378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7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45782" y="18718688"/>
            <a:ext cx="15967418" cy="857815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5C8771-1EE4-ACAD-0829-770E4A41FC1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50000" t="6159" r="-1640" b="21069"/>
          <a:stretch/>
        </p:blipFill>
        <p:spPr>
          <a:xfrm>
            <a:off x="19930877" y="20396243"/>
            <a:ext cx="2984988" cy="315074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9635047" y="21515045"/>
            <a:ext cx="13824754" cy="10841694"/>
          </a:xfrm>
          <a:prstGeom prst="rect">
            <a:avLst/>
          </a:prstGeom>
          <a:noFill/>
          <a:ln w="19050">
            <a:solidFill>
              <a:srgbClr val="1E6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/>
          </a:p>
        </p:txBody>
      </p:sp>
      <p:sp>
        <p:nvSpPr>
          <p:cNvPr id="39" name="Rectangle 38"/>
          <p:cNvSpPr/>
          <p:nvPr/>
        </p:nvSpPr>
        <p:spPr>
          <a:xfrm>
            <a:off x="29601978" y="12655895"/>
            <a:ext cx="13857823" cy="8439214"/>
          </a:xfrm>
          <a:prstGeom prst="rect">
            <a:avLst/>
          </a:prstGeom>
          <a:noFill/>
          <a:ln w="19050">
            <a:solidFill>
              <a:srgbClr val="1E6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129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87399D-9669-5D48-9009-54E149F16536}"/>
              </a:ext>
            </a:extLst>
          </p:cNvPr>
          <p:cNvSpPr txBox="1"/>
          <p:nvPr/>
        </p:nvSpPr>
        <p:spPr>
          <a:xfrm>
            <a:off x="19371368" y="23576169"/>
            <a:ext cx="41298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E6A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Dr. Emily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1E6A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6A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Johnston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E6A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E6A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Director,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1E6A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6A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Pediatric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E6A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Palliative Research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1E6A53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E6A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&amp;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E6A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Education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45C8771-1EE4-ACAD-0829-770E4A41FC1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13372" r="13029" b="24070"/>
          <a:stretch/>
        </p:blipFill>
        <p:spPr>
          <a:xfrm>
            <a:off x="23214713" y="20352489"/>
            <a:ext cx="2692434" cy="314078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2966990" y="23576169"/>
            <a:ext cx="31878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Dr. Rachel </a:t>
            </a:r>
          </a:p>
          <a:p>
            <a:pPr algn="ctr"/>
            <a:r>
              <a:rPr lang="en-US" sz="3600" b="1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Wells</a:t>
            </a:r>
            <a:endParaRPr lang="en-US" sz="3600" b="1" dirty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CPSC</a:t>
            </a:r>
          </a:p>
          <a:p>
            <a:pPr algn="ctr"/>
            <a:r>
              <a:rPr lang="en-US" sz="3600" dirty="0" smtClean="0">
                <a:solidFill>
                  <a:srgbClr val="1E6A5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Faculty Development Coordinator</a:t>
            </a:r>
            <a:endParaRPr lang="en-US" sz="3600" dirty="0">
              <a:solidFill>
                <a:srgbClr val="1E6A5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014403" y="23994426"/>
            <a:ext cx="13157847" cy="787908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Monthly, virtual meetings designed to provide a supportive space to talk through focused research questions at any stage of your work.</a:t>
            </a:r>
            <a:b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These hours are ideal for: </a:t>
            </a:r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proposal or study-development questions</a:t>
            </a: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on abstracts, posters, etc.</a:t>
            </a: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Troubleshooting project-related challenges</a:t>
            </a:r>
          </a:p>
          <a:p>
            <a:pPr marL="617220" indent="-617220">
              <a:buFont typeface="Arial" panose="020B0604020202020204" pitchFamily="34" charset="0"/>
              <a:buChar char="•"/>
            </a:pP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awardees with project-specific questions that would benefit from additional perspective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750346" y="21785240"/>
            <a:ext cx="11733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1E6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Palliative </a:t>
            </a:r>
            <a:r>
              <a:rPr lang="en-US" sz="6000" dirty="0">
                <a:solidFill>
                  <a:srgbClr val="1E6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Care Research Consultation Office </a:t>
            </a:r>
            <a:r>
              <a:rPr lang="en-US" sz="6000" dirty="0" smtClean="0">
                <a:solidFill>
                  <a:srgbClr val="1E6A5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Hours</a:t>
            </a:r>
            <a:endParaRPr lang="en-US" sz="6000" dirty="0">
              <a:solidFill>
                <a:srgbClr val="1E6A5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2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</TotalTime>
  <Words>436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Arial Narrow</vt:lpstr>
      <vt:lpstr>Calibri Light</vt:lpstr>
      <vt:lpstr>Arial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Ruxandra Morosan</dc:creator>
  <cp:lastModifiedBy>Nerud, Racheal (Campus)</cp:lastModifiedBy>
  <cp:revision>102</cp:revision>
  <dcterms:created xsi:type="dcterms:W3CDTF">2019-06-06T14:53:19Z</dcterms:created>
  <dcterms:modified xsi:type="dcterms:W3CDTF">2026-01-07T16:45:42Z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7542bc-63e5-412b-b0a0-d9586028a7d0_Enabled">
    <vt:lpwstr>true</vt:lpwstr>
  </property>
  <property fmtid="{D5CDD505-2E9C-101B-9397-08002B2CF9AE}" pid="3" name="MSIP_Label_ae7542bc-63e5-412b-b0a0-d9586028a7d0_SetDate">
    <vt:lpwstr>2024-12-11T21:44:47Z</vt:lpwstr>
  </property>
  <property fmtid="{D5CDD505-2E9C-101B-9397-08002B2CF9AE}" pid="4" name="MSIP_Label_ae7542bc-63e5-412b-b0a0-d9586028a7d0_Method">
    <vt:lpwstr>Standard</vt:lpwstr>
  </property>
  <property fmtid="{D5CDD505-2E9C-101B-9397-08002B2CF9AE}" pid="5" name="MSIP_Label_ae7542bc-63e5-412b-b0a0-d9586028a7d0_Name">
    <vt:lpwstr>Sensitive</vt:lpwstr>
  </property>
  <property fmtid="{D5CDD505-2E9C-101B-9397-08002B2CF9AE}" pid="6" name="MSIP_Label_ae7542bc-63e5-412b-b0a0-d9586028a7d0_SiteId">
    <vt:lpwstr>d8999fe4-76af-40b3-b435-1d8977abc08c</vt:lpwstr>
  </property>
  <property fmtid="{D5CDD505-2E9C-101B-9397-08002B2CF9AE}" pid="7" name="MSIP_Label_ae7542bc-63e5-412b-b0a0-d9586028a7d0_ActionId">
    <vt:lpwstr>96318003-a67c-4b03-b5d3-b56a9f20a2df</vt:lpwstr>
  </property>
  <property fmtid="{D5CDD505-2E9C-101B-9397-08002B2CF9AE}" pid="8" name="MSIP_Label_ae7542bc-63e5-412b-b0a0-d9586028a7d0_ContentBits">
    <vt:lpwstr>0</vt:lpwstr>
  </property>
</Properties>
</file>