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535" userDrawn="1">
          <p15:clr>
            <a:srgbClr val="A4A3A4"/>
          </p15:clr>
        </p15:guide>
        <p15:guide id="4" pos="22608" userDrawn="1">
          <p15:clr>
            <a:srgbClr val="A4A3A4"/>
          </p15:clr>
        </p15:guide>
        <p15:guide id="5" orient="horz" pos="169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c Francese" initials="DF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B52"/>
    <a:srgbClr val="6DC531"/>
    <a:srgbClr val="00356B"/>
    <a:srgbClr val="F7F5AA"/>
    <a:srgbClr val="FBE05C"/>
    <a:srgbClr val="FF3300"/>
    <a:srgbClr val="FF0000"/>
    <a:srgbClr val="6699FF"/>
    <a:srgbClr val="002060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2" autoAdjust="0"/>
    <p:restoredTop sz="96433" autoAdjust="0"/>
  </p:normalViewPr>
  <p:slideViewPr>
    <p:cSldViewPr snapToGrid="0" showGuides="1">
      <p:cViewPr>
        <p:scale>
          <a:sx n="30" d="100"/>
          <a:sy n="30" d="100"/>
        </p:scale>
        <p:origin x="-611" y="-1387"/>
      </p:cViewPr>
      <p:guideLst>
        <p:guide pos="13824"/>
        <p:guide pos="535"/>
        <p:guide pos="22608"/>
        <p:guide orient="horz" pos="16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ya Ivankova" userId="6b4d7025-a57c-41d0-adf0-ffabf8355ae3" providerId="ADAL" clId="{49AF344A-EF53-4A72-8073-95C3DB06919E}"/>
    <pc:docChg chg="undo custSel modSld">
      <pc:chgData name="Nataliya Ivankova" userId="6b4d7025-a57c-41d0-adf0-ffabf8355ae3" providerId="ADAL" clId="{49AF344A-EF53-4A72-8073-95C3DB06919E}" dt="2024-01-03T18:14:15.965" v="68" actId="14100"/>
      <pc:docMkLst>
        <pc:docMk/>
      </pc:docMkLst>
      <pc:sldChg chg="modSp mod">
        <pc:chgData name="Nataliya Ivankova" userId="6b4d7025-a57c-41d0-adf0-ffabf8355ae3" providerId="ADAL" clId="{49AF344A-EF53-4A72-8073-95C3DB06919E}" dt="2024-01-03T18:14:15.965" v="68" actId="14100"/>
        <pc:sldMkLst>
          <pc:docMk/>
          <pc:sldMk cId="0" sldId="256"/>
        </pc:sldMkLst>
        <pc:spChg chg="mod">
          <ac:chgData name="Nataliya Ivankova" userId="6b4d7025-a57c-41d0-adf0-ffabf8355ae3" providerId="ADAL" clId="{49AF344A-EF53-4A72-8073-95C3DB06919E}" dt="2024-01-03T17:56:11.490" v="63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Nataliya Ivankova" userId="6b4d7025-a57c-41d0-adf0-ffabf8355ae3" providerId="ADAL" clId="{49AF344A-EF53-4A72-8073-95C3DB06919E}" dt="2024-01-03T17:50:58.403" v="55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Nataliya Ivankova" userId="6b4d7025-a57c-41d0-adf0-ffabf8355ae3" providerId="ADAL" clId="{49AF344A-EF53-4A72-8073-95C3DB06919E}" dt="2024-01-03T17:51:07.556" v="56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Nataliya Ivankova" userId="6b4d7025-a57c-41d0-adf0-ffabf8355ae3" providerId="ADAL" clId="{49AF344A-EF53-4A72-8073-95C3DB06919E}" dt="2024-01-03T17:50:41.058" v="54" actId="1076"/>
          <ac:spMkLst>
            <pc:docMk/>
            <pc:sldMk cId="0" sldId="256"/>
            <ac:spMk id="478" creationId="{00000000-0000-0000-0000-000000000000}"/>
          </ac:spMkLst>
        </pc:spChg>
        <pc:spChg chg="mod">
          <ac:chgData name="Nataliya Ivankova" userId="6b4d7025-a57c-41d0-adf0-ffabf8355ae3" providerId="ADAL" clId="{49AF344A-EF53-4A72-8073-95C3DB06919E}" dt="2024-01-03T17:47:15.722" v="29" actId="255"/>
          <ac:spMkLst>
            <pc:docMk/>
            <pc:sldMk cId="0" sldId="256"/>
            <ac:spMk id="483" creationId="{00000000-0000-0000-0000-000000000000}"/>
          </ac:spMkLst>
        </pc:spChg>
        <pc:spChg chg="mod">
          <ac:chgData name="Nataliya Ivankova" userId="6b4d7025-a57c-41d0-adf0-ffabf8355ae3" providerId="ADAL" clId="{49AF344A-EF53-4A72-8073-95C3DB06919E}" dt="2024-01-03T18:14:15.965" v="68" actId="14100"/>
          <ac:spMkLst>
            <pc:docMk/>
            <pc:sldMk cId="0" sldId="256"/>
            <ac:spMk id="484" creationId="{00000000-0000-0000-0000-000000000000}"/>
          </ac:spMkLst>
        </pc:spChg>
        <pc:spChg chg="mod">
          <ac:chgData name="Nataliya Ivankova" userId="6b4d7025-a57c-41d0-adf0-ffabf8355ae3" providerId="ADAL" clId="{49AF344A-EF53-4A72-8073-95C3DB06919E}" dt="2024-01-03T17:48:08.005" v="33" actId="1076"/>
          <ac:spMkLst>
            <pc:docMk/>
            <pc:sldMk cId="0" sldId="256"/>
            <ac:spMk id="487" creationId="{00000000-0000-0000-0000-000000000000}"/>
          </ac:spMkLst>
        </pc:spChg>
        <pc:picChg chg="mod">
          <ac:chgData name="Nataliya Ivankova" userId="6b4d7025-a57c-41d0-adf0-ffabf8355ae3" providerId="ADAL" clId="{49AF344A-EF53-4A72-8073-95C3DB06919E}" dt="2024-01-03T17:52:58.537" v="61" actId="14100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Nataliya Ivankova" userId="6b4d7025-a57c-41d0-adf0-ffabf8355ae3" providerId="ADAL" clId="{49AF344A-EF53-4A72-8073-95C3DB06919E}" dt="2024-01-03T17:56:25.439" v="65" actId="14100"/>
          <ac:picMkLst>
            <pc:docMk/>
            <pc:sldMk cId="0" sldId="256"/>
            <ac:picMk id="481" creationId="{BEEBF0A9-773D-D003-C745-5BB3EF157009}"/>
          </ac:picMkLst>
        </pc:picChg>
        <pc:picChg chg="mod">
          <ac:chgData name="Nataliya Ivankova" userId="6b4d7025-a57c-41d0-adf0-ffabf8355ae3" providerId="ADAL" clId="{49AF344A-EF53-4A72-8073-95C3DB06919E}" dt="2024-01-03T17:47:36.171" v="32" actId="14100"/>
          <ac:picMkLst>
            <pc:docMk/>
            <pc:sldMk cId="0" sldId="256"/>
            <ac:picMk id="482" creationId="{F6A69FA3-0279-4D58-B364-15B2F2A51D9A}"/>
          </ac:picMkLst>
        </pc:picChg>
        <pc:picChg chg="mod">
          <ac:chgData name="Nataliya Ivankova" userId="6b4d7025-a57c-41d0-adf0-ffabf8355ae3" providerId="ADAL" clId="{49AF344A-EF53-4A72-8073-95C3DB06919E}" dt="2024-01-03T17:47:01.452" v="27" actId="1076"/>
          <ac:picMkLst>
            <pc:docMk/>
            <pc:sldMk cId="0" sldId="256"/>
            <ac:picMk id="486" creationId="{00000000-0000-0000-0000-000000000000}"/>
          </ac:picMkLst>
        </pc:picChg>
      </pc:sldChg>
    </pc:docChg>
  </pc:docChgLst>
  <pc:docChgLst>
    <pc:chgData name="Ivankova, Nataliya V" userId="6b4d7025-a57c-41d0-adf0-ffabf8355ae3" providerId="ADAL" clId="{0BCBFA88-2CD2-4A97-9F5E-311F5EB05489}"/>
    <pc:docChg chg="modSld">
      <pc:chgData name="Ivankova, Nataliya V" userId="6b4d7025-a57c-41d0-adf0-ffabf8355ae3" providerId="ADAL" clId="{0BCBFA88-2CD2-4A97-9F5E-311F5EB05489}" dt="2024-10-02T01:52:27.145" v="14" actId="20577"/>
      <pc:docMkLst>
        <pc:docMk/>
      </pc:docMkLst>
      <pc:sldChg chg="modSp mod">
        <pc:chgData name="Ivankova, Nataliya V" userId="6b4d7025-a57c-41d0-adf0-ffabf8355ae3" providerId="ADAL" clId="{0BCBFA88-2CD2-4A97-9F5E-311F5EB05489}" dt="2024-10-02T01:52:27.145" v="14" actId="20577"/>
        <pc:sldMkLst>
          <pc:docMk/>
          <pc:sldMk cId="0" sldId="256"/>
        </pc:sldMkLst>
        <pc:spChg chg="mod">
          <ac:chgData name="Ivankova, Nataliya V" userId="6b4d7025-a57c-41d0-adf0-ffabf8355ae3" providerId="ADAL" clId="{0BCBFA88-2CD2-4A97-9F5E-311F5EB05489}" dt="2024-10-02T01:52:27.145" v="1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Ivankova, Nataliya V" userId="6b4d7025-a57c-41d0-adf0-ffabf8355ae3" providerId="ADAL" clId="{0BCBFA88-2CD2-4A97-9F5E-311F5EB05489}" dt="2024-10-02T01:49:36.368" v="3" actId="20577"/>
          <ac:spMkLst>
            <pc:docMk/>
            <pc:sldMk cId="0" sldId="256"/>
            <ac:spMk id="48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977916-DA3A-4E5D-A262-4B7284C71837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5AB43-ED3D-42AC-ACA2-ED265CE82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/>
            </a:lvl1pPr>
          </a:lstStyle>
          <a:p>
            <a:fld id="{417164FE-C090-40E1-AC4C-E546295C4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3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20015A-CD33-4E67-AA29-F580A495F66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8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3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4"/>
            </a:gs>
            <a:gs pos="100000">
              <a:srgbClr val="2B51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7647"/>
          <a:stretch>
            <a:fillRect/>
          </a:stretch>
        </p:blipFill>
        <p:spPr bwMode="auto">
          <a:xfrm>
            <a:off x="0" y="0"/>
            <a:ext cx="43891200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472" y="1316492"/>
            <a:ext cx="3950425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35" tIns="256017" rIns="512035" bIns="256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472" y="7680553"/>
            <a:ext cx="39504257" cy="2172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35" tIns="256017" rIns="512035" bIns="25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348" y="1555300"/>
            <a:ext cx="5153025" cy="18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7" y="961345"/>
            <a:ext cx="5018314" cy="2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39188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6pPr>
      <a:lvl7pPr marL="78376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7pPr>
      <a:lvl8pPr marL="117564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8pPr>
      <a:lvl9pPr marL="1567519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9pPr>
    </p:titleStyle>
    <p:bodyStyle>
      <a:lvl1pPr marL="1646440" indent="-1646440" algn="l" defTabSz="4389598" rtl="0" eaLnBrk="0" fontAlgn="base" hangingPunct="0">
        <a:spcBef>
          <a:spcPct val="20000"/>
        </a:spcBef>
        <a:spcAft>
          <a:spcPct val="0"/>
        </a:spcAft>
        <a:buChar char="•"/>
        <a:defRPr sz="11314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565018" indent="-1371579" algn="l" defTabSz="4389598" rtl="0" eaLnBrk="0" fontAlgn="base" hangingPunct="0">
        <a:spcBef>
          <a:spcPct val="20000"/>
        </a:spcBef>
        <a:spcAft>
          <a:spcPct val="0"/>
        </a:spcAft>
        <a:buChar char="–"/>
        <a:defRPr sz="9258">
          <a:solidFill>
            <a:schemeClr val="bg1"/>
          </a:solidFill>
          <a:latin typeface="+mn-lt"/>
          <a:ea typeface="ＭＳ Ｐゴシック" charset="-128"/>
        </a:defRPr>
      </a:lvl2pPr>
      <a:lvl3pPr marL="5486318" indent="-1096719" algn="l" defTabSz="4389598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bg1"/>
          </a:solidFill>
          <a:latin typeface="+mn-lt"/>
          <a:ea typeface="ＭＳ Ｐゴシック" charset="-128"/>
        </a:defRPr>
      </a:lvl3pPr>
      <a:lvl4pPr marL="7679756" indent="-1096719" algn="l" defTabSz="4389598" rtl="0" eaLnBrk="0" fontAlgn="base" hangingPunct="0">
        <a:spcBef>
          <a:spcPct val="20000"/>
        </a:spcBef>
        <a:spcAft>
          <a:spcPct val="0"/>
        </a:spcAft>
        <a:buChar char="–"/>
        <a:defRPr sz="6171">
          <a:solidFill>
            <a:schemeClr val="bg1"/>
          </a:solidFill>
          <a:latin typeface="+mn-lt"/>
          <a:ea typeface="ＭＳ Ｐゴシック" charset="-128"/>
        </a:defRPr>
      </a:lvl4pPr>
      <a:lvl5pPr marL="9874555" indent="-1096719" algn="l" defTabSz="4389598" rtl="0" eaLnBrk="0" fontAlgn="base" hangingPunct="0">
        <a:spcBef>
          <a:spcPct val="20000"/>
        </a:spcBef>
        <a:spcAft>
          <a:spcPct val="0"/>
        </a:spcAft>
        <a:buChar char="»"/>
        <a:defRPr sz="5143">
          <a:solidFill>
            <a:schemeClr val="bg1"/>
          </a:solidFill>
          <a:latin typeface="+mn-lt"/>
          <a:ea typeface="ＭＳ Ｐゴシック" charset="-128"/>
        </a:defRPr>
      </a:lvl5pPr>
      <a:lvl6pPr marL="10266435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6pPr>
      <a:lvl7pPr marL="10658315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7pPr>
      <a:lvl8pPr marL="11050194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8pPr>
      <a:lvl9pPr marL="11442074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8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6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64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51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9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27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15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503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www.uab.edu/cores/ircp/mmr-cbpr-q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jp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05">
            <a:extLst>
              <a:ext uri="{FF2B5EF4-FFF2-40B4-BE49-F238E27FC236}">
                <a16:creationId xmlns:a16="http://schemas.microsoft.com/office/drawing/2014/main" id="{BD7F4F7F-E56F-4E59-9D81-7AB8C3CD6826}"/>
              </a:ext>
            </a:extLst>
          </p:cNvPr>
          <p:cNvSpPr txBox="1"/>
          <p:nvPr/>
        </p:nvSpPr>
        <p:spPr>
          <a:xfrm>
            <a:off x="-2491274" y="5794311"/>
            <a:ext cx="184731" cy="141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571" dirty="0">
              <a:latin typeface="YaleNew" panose="02000602050000020003" pitchFamily="50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0" y="0"/>
            <a:ext cx="43891200" cy="1943100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Rectangle 477"/>
          <p:cNvSpPr/>
          <p:nvPr/>
        </p:nvSpPr>
        <p:spPr>
          <a:xfrm>
            <a:off x="11081216" y="7427567"/>
            <a:ext cx="21586269" cy="9488834"/>
          </a:xfrm>
          <a:prstGeom prst="rect">
            <a:avLst/>
          </a:prstGeom>
          <a:solidFill>
            <a:srgbClr val="1E6A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310923" y="10142827"/>
            <a:ext cx="10136687" cy="1683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E6B52"/>
                </a:solidFill>
                <a:latin typeface="Proxima Nova" panose="02000506030000020004" pitchFamily="50" charset="0"/>
              </a:rPr>
              <a:t>Three Research Approaches</a:t>
            </a:r>
          </a:p>
          <a:p>
            <a:endParaRPr lang="en-US" sz="4000" b="1" dirty="0">
              <a:latin typeface="Proxima Nova" panose="02000506030000020004" pitchFamily="50" charset="0"/>
            </a:endParaRPr>
          </a:p>
          <a:p>
            <a:r>
              <a:rPr lang="en-US" sz="4000" b="1" dirty="0">
                <a:solidFill>
                  <a:srgbClr val="1E6A53"/>
                </a:solidFill>
                <a:latin typeface="Proxima Nova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Mixed Methods Research (MMR) </a:t>
            </a:r>
            <a:r>
              <a:rPr lang="en-US" sz="4000" dirty="0">
                <a:latin typeface="Proxima Nova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en-US" sz="4000" dirty="0">
                <a:latin typeface="Proxima Nova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Proxima Nova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pragmatic research approach that meaningfully integrates qualitative stakeholder engagement methods (e.g., interviews and focus groups) with </a:t>
            </a:r>
            <a:r>
              <a:rPr lang="en-US" sz="4000">
                <a:latin typeface="Proxima Nova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quantitative outcome-focused </a:t>
            </a:r>
            <a:r>
              <a:rPr lang="en-US" sz="4000" dirty="0">
                <a:latin typeface="Proxima Nova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 (e.g., surveys and measurements) to gain more comprehensive solutions to complex research problems. </a:t>
            </a:r>
          </a:p>
          <a:p>
            <a:endParaRPr lang="en-US" sz="4000" dirty="0">
              <a:latin typeface="Proxima Nova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1E6A53"/>
                </a:solidFill>
                <a:latin typeface="Proxima Nova" panose="020B0604020202020204" charset="0"/>
                <a:ea typeface="Times New Roman" panose="02020603050405020304" pitchFamily="18" charset="0"/>
              </a:rPr>
              <a:t>Community-Based Participatory Research (CBPR) </a:t>
            </a:r>
            <a:r>
              <a:rPr lang="en-US" sz="4000" dirty="0">
                <a:latin typeface="Proxima Nova" panose="020B0604020202020204" charset="0"/>
                <a:ea typeface="Times New Roman" panose="02020603050405020304" pitchFamily="18" charset="0"/>
              </a:rPr>
              <a:t>– a collaborative research approach that equitably involves all partners (academia and community) in the research process and recognizes the unique strength that each brings into it. </a:t>
            </a:r>
          </a:p>
          <a:p>
            <a:endParaRPr lang="en-US" sz="4000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1E6A53"/>
                </a:solidFill>
                <a:latin typeface="Proxima Nova" panose="020B0604020202020204" charset="0"/>
              </a:rPr>
              <a:t>Qualitative Research (QR) </a:t>
            </a:r>
            <a:r>
              <a:rPr lang="en-US" sz="4000" dirty="0">
                <a:latin typeface="Proxima Nova" panose="020B0604020202020204" charset="0"/>
              </a:rPr>
              <a:t>– a naturalistic research approach that </a:t>
            </a:r>
            <a:r>
              <a:rPr lang="en-US" sz="4000" dirty="0">
                <a:latin typeface="Proxima Nova" panose="020B0604020202020204" charset="0"/>
                <a:ea typeface="Times New Roman" panose="02020603050405020304" pitchFamily="18" charset="0"/>
              </a:rPr>
              <a:t>aims at gaining deep understanding of the human experience and behavior through interpreting perspectives of a purposefully selected group of people collected via interviews, focus groups and naturalistic observations. </a:t>
            </a:r>
            <a:endParaRPr lang="en-US" sz="4000" dirty="0">
              <a:latin typeface="Proxima Nova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" name="Picture 480">
            <a:extLst>
              <a:ext uri="{FF2B5EF4-FFF2-40B4-BE49-F238E27FC236}">
                <a16:creationId xmlns:a16="http://schemas.microsoft.com/office/drawing/2014/main" id="{BEEBF0A9-773D-D003-C745-5BB3EF15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10602" y="27203233"/>
            <a:ext cx="9635748" cy="5238064"/>
          </a:xfrm>
          <a:prstGeom prst="rect">
            <a:avLst/>
          </a:prstGeom>
        </p:spPr>
      </p:pic>
      <p:pic>
        <p:nvPicPr>
          <p:cNvPr id="482" name="Picture 481">
            <a:extLst>
              <a:ext uri="{FF2B5EF4-FFF2-40B4-BE49-F238E27FC236}">
                <a16:creationId xmlns:a16="http://schemas.microsoft.com/office/drawing/2014/main" id="{F6A69FA3-0279-4D58-B364-15B2F2A51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851" y="26387777"/>
            <a:ext cx="9492927" cy="6018818"/>
          </a:xfrm>
          <a:prstGeom prst="rect">
            <a:avLst/>
          </a:prstGeom>
        </p:spPr>
      </p:pic>
      <p:sp>
        <p:nvSpPr>
          <p:cNvPr id="483" name="TextBox 482"/>
          <p:cNvSpPr txBox="1"/>
          <p:nvPr/>
        </p:nvSpPr>
        <p:spPr>
          <a:xfrm>
            <a:off x="944851" y="6843965"/>
            <a:ext cx="10172700" cy="1954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E6B52"/>
                </a:solidFill>
                <a:latin typeface="Proxima Nova" panose="02000506030000020004" pitchFamily="50" charset="0"/>
              </a:rPr>
              <a:t>Core Mission</a:t>
            </a:r>
          </a:p>
          <a:p>
            <a:endParaRPr lang="en-US" sz="1600" b="1" dirty="0">
              <a:solidFill>
                <a:srgbClr val="1E6B52"/>
              </a:solidFill>
              <a:latin typeface="Proxima Nova" panose="02000506030000020004" pitchFamily="50" charset="0"/>
            </a:endParaRPr>
          </a:p>
          <a:p>
            <a:r>
              <a:rPr lang="en-US" sz="4000" dirty="0">
                <a:latin typeface="Proxima Nova" panose="020B0604020202020204" charset="0"/>
              </a:rPr>
              <a:t>The Core addresses the needs of investigators in using three popular and  interrelated research approaches (MMR, CBPR, QR)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roxima Nova" panose="020B0604020202020204" charset="0"/>
              </a:rPr>
              <a:t>Secure extramural funding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roxima Nova" panose="020B0604020202020204" charset="0"/>
              </a:rPr>
              <a:t>Enhance scholarship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roxima Nova" panose="020B0604020202020204" charset="0"/>
              </a:rPr>
              <a:t>Promote health equity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roxima Nova" panose="020B0604020202020204" charset="0"/>
              </a:rPr>
              <a:t>Promote community-engaged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roxima Nova" panose="020B0604020202020204" charset="0"/>
              </a:rPr>
              <a:t>Develop applied knowledge and skills in these methodologies</a:t>
            </a:r>
            <a:endParaRPr lang="en-US" sz="4000" b="1" dirty="0">
              <a:latin typeface="Proxima Nova" panose="02000506030000020004" pitchFamily="50" charset="0"/>
            </a:endParaRPr>
          </a:p>
          <a:p>
            <a:endParaRPr lang="en-US" sz="4800" b="1" dirty="0">
              <a:latin typeface="Proxima Nova" panose="02000506030000020004" pitchFamily="50" charset="0"/>
            </a:endParaRPr>
          </a:p>
          <a:p>
            <a:r>
              <a:rPr lang="en-US" sz="4800" b="1" dirty="0">
                <a:solidFill>
                  <a:srgbClr val="1E6B52"/>
                </a:solidFill>
                <a:latin typeface="Proxima Nova" panose="02000506030000020004" pitchFamily="50" charset="0"/>
              </a:rPr>
              <a:t>Core Leadership</a:t>
            </a:r>
          </a:p>
          <a:p>
            <a:endParaRPr lang="en-US" sz="1600" b="1" dirty="0">
              <a:solidFill>
                <a:srgbClr val="1E6B52"/>
              </a:solidFill>
              <a:latin typeface="Proxima Nova" panose="0200050603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roxima Nova" panose="020B0604020202020204" charset="0"/>
              </a:rPr>
              <a:t>Nataliya Ivankova, PhD, MPH</a:t>
            </a:r>
          </a:p>
          <a:p>
            <a:r>
              <a:rPr lang="en-US" sz="4000" dirty="0">
                <a:latin typeface="Proxima Nova" panose="020B0604020202020204" charset="0"/>
              </a:rPr>
              <a:t>    &lt;nivankov@uab.edu&gt;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roxima Nova" panose="020B0604020202020204" charset="0"/>
              </a:rPr>
              <a:t>Ronit Elk, PhD, FAAHPM</a:t>
            </a:r>
          </a:p>
          <a:p>
            <a:r>
              <a:rPr lang="nl-NL" sz="4000" dirty="0">
                <a:latin typeface="Proxima Nova" panose="020B0604020202020204" charset="0"/>
              </a:rPr>
              <a:t>    &lt;relk@uabmc.edu&gt;</a:t>
            </a:r>
          </a:p>
          <a:p>
            <a:endParaRPr lang="en-US" sz="4000" dirty="0">
              <a:latin typeface="Proxima Nova" panose="020B0604020202020204" charset="0"/>
            </a:endParaRPr>
          </a:p>
          <a:p>
            <a:r>
              <a:rPr lang="en-US" sz="4800" b="1" dirty="0">
                <a:solidFill>
                  <a:srgbClr val="1E6B52"/>
                </a:solidFill>
                <a:latin typeface="Proxima Nova" panose="02000506030000020004" pitchFamily="50" charset="0"/>
              </a:rPr>
              <a:t>Partnership </a:t>
            </a:r>
            <a:br>
              <a:rPr lang="en-US" sz="4800" b="1" dirty="0">
                <a:solidFill>
                  <a:srgbClr val="1E6B52"/>
                </a:solidFill>
                <a:latin typeface="Proxima Nova" panose="02000506030000020004" pitchFamily="50" charset="0"/>
              </a:rPr>
            </a:br>
            <a:endParaRPr lang="en-US" sz="1600" b="1" dirty="0">
              <a:solidFill>
                <a:srgbClr val="1E6B52"/>
              </a:solidFill>
              <a:latin typeface="Proxima Nova" panose="02000506030000020004" pitchFamily="50" charset="0"/>
            </a:endParaRPr>
          </a:p>
          <a:p>
            <a:r>
              <a:rPr lang="en-US" sz="4000" dirty="0">
                <a:latin typeface="Proxima Nova" panose="02000506030000020004" pitchFamily="50" charset="0"/>
              </a:rPr>
              <a:t>SHP, SOM, SON</a:t>
            </a:r>
          </a:p>
          <a:p>
            <a:endParaRPr lang="en-US" sz="4000" dirty="0">
              <a:latin typeface="Proxima Nova" panose="02000506030000020004" pitchFamily="50" charset="0"/>
            </a:endParaRPr>
          </a:p>
          <a:p>
            <a:r>
              <a:rPr lang="en-US" sz="4800" b="1" dirty="0">
                <a:solidFill>
                  <a:srgbClr val="1E6B52"/>
                </a:solidFill>
                <a:latin typeface="Proxima Nova" panose="02000506030000020004" pitchFamily="50" charset="0"/>
              </a:rPr>
              <a:t>Contact</a:t>
            </a:r>
          </a:p>
          <a:p>
            <a:endParaRPr lang="en-US" sz="4800" b="1" dirty="0">
              <a:solidFill>
                <a:srgbClr val="1E6B52"/>
              </a:solidFill>
              <a:latin typeface="Proxima Nova" panose="02000506030000020004" pitchFamily="50" charset="0"/>
            </a:endParaRPr>
          </a:p>
          <a:p>
            <a:endParaRPr lang="en-US" sz="4800" b="1" dirty="0">
              <a:solidFill>
                <a:srgbClr val="1E6B52"/>
              </a:solidFill>
              <a:latin typeface="Proxima Nova" panose="02000506030000020004" pitchFamily="50" charset="0"/>
            </a:endParaRPr>
          </a:p>
          <a:p>
            <a:endParaRPr lang="en-US" sz="4800" b="1" dirty="0">
              <a:solidFill>
                <a:srgbClr val="1E6B52"/>
              </a:solidFill>
              <a:latin typeface="Proxima Nova" panose="02000506030000020004" pitchFamily="50" charset="0"/>
            </a:endParaRPr>
          </a:p>
          <a:p>
            <a:endParaRPr lang="en-US" sz="4000" dirty="0">
              <a:latin typeface="Proxima Nova" panose="02000506030000020004" pitchFamily="50" charset="0"/>
            </a:endParaRPr>
          </a:p>
          <a:p>
            <a:endParaRPr lang="en-US" sz="4000" dirty="0">
              <a:latin typeface="Proxima Nova" panose="02000506030000020004" pitchFamily="50" charset="0"/>
            </a:endParaRPr>
          </a:p>
          <a:p>
            <a:endParaRPr lang="en-US" sz="1600" dirty="0">
              <a:latin typeface="Proxima Nova" panose="02000506030000020004" pitchFamily="50" charset="0"/>
            </a:endParaRPr>
          </a:p>
          <a:p>
            <a:r>
              <a:rPr lang="en-US" sz="4000" dirty="0">
                <a:latin typeface="Proxima Nova" panose="02000506030000020004" pitchFamily="50" charset="0"/>
              </a:rPr>
              <a:t>Email: mcqcore@uabmc.edu</a:t>
            </a:r>
            <a:endParaRPr lang="en-US" sz="4000" dirty="0"/>
          </a:p>
        </p:txBody>
      </p:sp>
      <p:sp>
        <p:nvSpPr>
          <p:cNvPr id="484" name="TextBox 483"/>
          <p:cNvSpPr txBox="1"/>
          <p:nvPr/>
        </p:nvSpPr>
        <p:spPr>
          <a:xfrm>
            <a:off x="492368" y="2462081"/>
            <a:ext cx="34080657" cy="51090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8200" b="1" dirty="0">
                <a:solidFill>
                  <a:srgbClr val="1E6A53"/>
                </a:solidFill>
                <a:latin typeface="Proxima Nova" panose="020B0604020202020204" charset="0"/>
              </a:rPr>
              <a:t>Mixed Methods Research, Community-Based Participatory Research, and Qualitative Research </a:t>
            </a:r>
            <a:r>
              <a:rPr lang="en-US" sz="8200" b="1">
                <a:solidFill>
                  <a:srgbClr val="1E6A53"/>
                </a:solidFill>
                <a:latin typeface="Proxima Nova" panose="020B0604020202020204" charset="0"/>
              </a:rPr>
              <a:t>(MMR-CBPR</a:t>
            </a:r>
            <a:r>
              <a:rPr lang="en-US" sz="8200" b="1" dirty="0">
                <a:solidFill>
                  <a:srgbClr val="1E6A53"/>
                </a:solidFill>
                <a:latin typeface="Proxima Nova" panose="020B0604020202020204" charset="0"/>
              </a:rPr>
              <a:t>-</a:t>
            </a:r>
            <a:r>
              <a:rPr lang="en-US" sz="8200" b="1">
                <a:solidFill>
                  <a:srgbClr val="1E6A53"/>
                </a:solidFill>
                <a:latin typeface="Proxima Nova" panose="020B0604020202020204" charset="0"/>
              </a:rPr>
              <a:t>QR</a:t>
            </a:r>
            <a:r>
              <a:rPr lang="en-US" sz="8200" b="1" dirty="0">
                <a:solidFill>
                  <a:srgbClr val="1E6A53"/>
                </a:solidFill>
                <a:latin typeface="Proxima Nova" panose="020B0604020202020204" charset="0"/>
              </a:rPr>
              <a:t>) Approaches Core </a:t>
            </a:r>
          </a:p>
          <a:p>
            <a:pPr algn="ctr"/>
            <a:endParaRPr lang="en-US" sz="8000" u="sng" dirty="0">
              <a:solidFill>
                <a:srgbClr val="1F497D"/>
              </a:solidFill>
              <a:effectLst/>
              <a:latin typeface="Proxima Nova" panose="020B0604020202020204" charset="0"/>
              <a:ea typeface="Calibri" panose="020F0502020204030204" pitchFamily="34" charset="0"/>
              <a:hlinkClick r:id="rId7"/>
            </a:endParaRPr>
          </a:p>
        </p:txBody>
      </p:sp>
      <p:pic>
        <p:nvPicPr>
          <p:cNvPr id="486" name="Picture 4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947" y="21826787"/>
            <a:ext cx="3399858" cy="3318524"/>
          </a:xfrm>
          <a:prstGeom prst="rect">
            <a:avLst/>
          </a:prstGeom>
        </p:spPr>
      </p:pic>
      <p:sp>
        <p:nvSpPr>
          <p:cNvPr id="487" name="Rectangle 486"/>
          <p:cNvSpPr/>
          <p:nvPr/>
        </p:nvSpPr>
        <p:spPr>
          <a:xfrm>
            <a:off x="11077141" y="6812746"/>
            <a:ext cx="21586269" cy="361630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51402" y="7479222"/>
            <a:ext cx="1384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Proxima Nova" panose="020B0604020202020204" charset="0"/>
              </a:rPr>
              <a:t>Services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9" y="454603"/>
            <a:ext cx="11630473" cy="10373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81216" y="17106901"/>
            <a:ext cx="21586269" cy="15299694"/>
          </a:xfrm>
          <a:prstGeom prst="rect">
            <a:avLst/>
          </a:prstGeom>
          <a:solidFill>
            <a:srgbClr val="1E6A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022652" y="17216084"/>
            <a:ext cx="1384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Proxima Nova" panose="020B0604020202020204" charset="0"/>
              </a:rPr>
              <a:t>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1925" y="9150979"/>
            <a:ext cx="1023590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Proxima Nova" panose="020B0604020202020204" charset="0"/>
              </a:rPr>
              <a:t>Consulting</a:t>
            </a:r>
            <a:br>
              <a:rPr lang="en-US" sz="4400" b="1" dirty="0">
                <a:solidFill>
                  <a:schemeClr val="bg1"/>
                </a:solidFill>
                <a:latin typeface="Proxima Nova" panose="020B0604020202020204" charset="0"/>
              </a:rPr>
            </a:br>
            <a:endParaRPr lang="en-US" sz="4400" dirty="0">
              <a:solidFill>
                <a:schemeClr val="bg1"/>
              </a:solidFill>
            </a:endParaRPr>
          </a:p>
          <a:p>
            <a:pPr marL="571500" indent="-571500" eaLnBrk="1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Study conceptualization, design, and implementation</a:t>
            </a:r>
          </a:p>
          <a:p>
            <a:pPr marL="571500" indent="-571500" eaLnBrk="1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CBPR principles and procedures</a:t>
            </a:r>
          </a:p>
          <a:p>
            <a:pPr marL="571500" indent="-571500" eaLnBrk="1" fontAlgn="auto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Grant writing</a:t>
            </a:r>
          </a:p>
          <a:p>
            <a:pPr marL="571500" indent="-571500" eaLnBrk="1" fontAlgn="auto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Abstract and manuscript preparation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27508" y="9150979"/>
            <a:ext cx="1023590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Proxima Nova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Collection, Analysis, &amp; Presentation</a:t>
            </a:r>
            <a:endParaRPr lang="en-US" sz="4400" dirty="0">
              <a:solidFill>
                <a:schemeClr val="bg1"/>
              </a:solidFill>
              <a:latin typeface="Proxima Nova" panose="020B0604020202020204" charset="0"/>
            </a:endParaRPr>
          </a:p>
          <a:p>
            <a:pPr marL="571500" indent="-571500" eaLnBrk="1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Proxima Nova" panose="020B0604020202020204" charset="0"/>
              </a:rPr>
              <a:t>Qualitative data collection protocols</a:t>
            </a:r>
          </a:p>
          <a:p>
            <a:pPr marL="571500" indent="-571500" eaLnBrk="1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Proxima Nova" panose="020B0604020202020204" charset="0"/>
              </a:rPr>
              <a:t>Qualitative and mixed methods data analysis </a:t>
            </a:r>
          </a:p>
          <a:p>
            <a:pPr marL="571500" indent="-571500" eaLnBrk="1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Proxima Nova" panose="020B0604020202020204" charset="0"/>
              </a:rPr>
              <a:t>Data visualization </a:t>
            </a:r>
          </a:p>
          <a:p>
            <a:pPr marL="571500" indent="-571500" eaLnBrk="1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Proxima Nova" panose="020B0604020202020204" charset="0"/>
              </a:rPr>
              <a:t>Analytical reports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95339"/>
              </p:ext>
            </p:extLst>
          </p:nvPr>
        </p:nvGraphicFramePr>
        <p:xfrm>
          <a:off x="11439270" y="18359406"/>
          <a:ext cx="21012660" cy="1385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220">
                  <a:extLst>
                    <a:ext uri="{9D8B030D-6E8A-4147-A177-3AD203B41FA5}">
                      <a16:colId xmlns:a16="http://schemas.microsoft.com/office/drawing/2014/main" val="3140030102"/>
                    </a:ext>
                  </a:extLst>
                </a:gridCol>
                <a:gridCol w="7004220">
                  <a:extLst>
                    <a:ext uri="{9D8B030D-6E8A-4147-A177-3AD203B41FA5}">
                      <a16:colId xmlns:a16="http://schemas.microsoft.com/office/drawing/2014/main" val="3797022343"/>
                    </a:ext>
                  </a:extLst>
                </a:gridCol>
                <a:gridCol w="7004220">
                  <a:extLst>
                    <a:ext uri="{9D8B030D-6E8A-4147-A177-3AD203B41FA5}">
                      <a16:colId xmlns:a16="http://schemas.microsoft.com/office/drawing/2014/main" val="2604626976"/>
                    </a:ext>
                  </a:extLst>
                </a:gridCol>
              </a:tblGrid>
              <a:tr h="129774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Mixed Methods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CBPR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Qualitative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91955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Mixed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methods research essentials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Principles of CBPR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Qualitative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research essentials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29109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Designing a mixed methods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Creating Community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Qualitative research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10855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Integration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in mixed methods research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Learning to respect equality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in partnership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Principles of qualitative data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4613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Approaches to mixed methods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Principles of creating community advisory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Approaches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to qualitative data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39762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Reporting a mixed methods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Roles of community advisory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groups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Data analysis with qualitative research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38663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marL="0" marR="0" lvl="0" indent="0" algn="l" defTabSz="391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Developing an IRB application for a mixed methods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91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Community advisory group meetings</a:t>
                      </a:r>
                    </a:p>
                    <a:p>
                      <a:pPr algn="l"/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Reporting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qualitative research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981079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Developing a mixed methods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grant proposal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Focus group principles and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Developing an IRB application for qualitative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684660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Using mixed methods in intervention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Developing  a training program for clinicians based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on focus group findings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76039"/>
                  </a:ext>
                </a:extLst>
              </a:tr>
              <a:tr h="12977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Intersecting mixed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Proxima Nova" panose="020B0604020202020204" charset="0"/>
                        </a:rPr>
                        <a:t> methods with CBPR and action research</a:t>
                      </a:r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chemeClr val="tx1"/>
                        </a:solidFill>
                        <a:latin typeface="Proxima Nova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02426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924" y="3943675"/>
            <a:ext cx="9635426" cy="57381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416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Proxima Nova</vt:lpstr>
      <vt:lpstr>YaleNew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Chen</dc:creator>
  <cp:lastModifiedBy>Ivankova, Nataliya V</cp:lastModifiedBy>
  <cp:revision>69</cp:revision>
  <dcterms:created xsi:type="dcterms:W3CDTF">2019-08-31T18:27:08Z</dcterms:created>
  <dcterms:modified xsi:type="dcterms:W3CDTF">2024-10-02T01:52:29Z</dcterms:modified>
</cp:coreProperties>
</file>