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8" r:id="rId2"/>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B7B3"/>
    <a:srgbClr val="23624D"/>
    <a:srgbClr val="76A541"/>
    <a:srgbClr val="75A53F"/>
    <a:srgbClr val="73A541"/>
    <a:srgbClr val="75A442"/>
    <a:srgbClr val="76A43E"/>
    <a:srgbClr val="80BC08"/>
    <a:srgbClr val="AA9767"/>
    <a:srgbClr val="1F402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92" autoAdjust="0"/>
    <p:restoredTop sz="94627" autoAdjust="0"/>
  </p:normalViewPr>
  <p:slideViewPr>
    <p:cSldViewPr snapToGrid="0">
      <p:cViewPr>
        <p:scale>
          <a:sx n="100" d="100"/>
          <a:sy n="100" d="100"/>
        </p:scale>
        <p:origin x="1363" y="-2789"/>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7505BBD-DC9A-46FA-96CB-CEAF235C02AD}"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D0B89C-5176-41FD-B717-83EA3B97A5B8}" type="slidenum">
              <a:rPr lang="en-US" smtClean="0"/>
              <a:t>‹#›</a:t>
            </a:fld>
            <a:endParaRPr lang="en-US"/>
          </a:p>
        </p:txBody>
      </p:sp>
    </p:spTree>
    <p:extLst>
      <p:ext uri="{BB962C8B-B14F-4D97-AF65-F5344CB8AC3E}">
        <p14:creationId xmlns:p14="http://schemas.microsoft.com/office/powerpoint/2010/main" val="3464138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505BBD-DC9A-46FA-96CB-CEAF235C02AD}"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D0B89C-5176-41FD-B717-83EA3B97A5B8}" type="slidenum">
              <a:rPr lang="en-US" smtClean="0"/>
              <a:t>‹#›</a:t>
            </a:fld>
            <a:endParaRPr lang="en-US"/>
          </a:p>
        </p:txBody>
      </p:sp>
    </p:spTree>
    <p:extLst>
      <p:ext uri="{BB962C8B-B14F-4D97-AF65-F5344CB8AC3E}">
        <p14:creationId xmlns:p14="http://schemas.microsoft.com/office/powerpoint/2010/main" val="3627125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505BBD-DC9A-46FA-96CB-CEAF235C02AD}"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D0B89C-5176-41FD-B717-83EA3B97A5B8}" type="slidenum">
              <a:rPr lang="en-US" smtClean="0"/>
              <a:t>‹#›</a:t>
            </a:fld>
            <a:endParaRPr lang="en-US"/>
          </a:p>
        </p:txBody>
      </p:sp>
    </p:spTree>
    <p:extLst>
      <p:ext uri="{BB962C8B-B14F-4D97-AF65-F5344CB8AC3E}">
        <p14:creationId xmlns:p14="http://schemas.microsoft.com/office/powerpoint/2010/main" val="1176238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505BBD-DC9A-46FA-96CB-CEAF235C02AD}"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D0B89C-5176-41FD-B717-83EA3B97A5B8}" type="slidenum">
              <a:rPr lang="en-US" smtClean="0"/>
              <a:t>‹#›</a:t>
            </a:fld>
            <a:endParaRPr lang="en-US"/>
          </a:p>
        </p:txBody>
      </p:sp>
    </p:spTree>
    <p:extLst>
      <p:ext uri="{BB962C8B-B14F-4D97-AF65-F5344CB8AC3E}">
        <p14:creationId xmlns:p14="http://schemas.microsoft.com/office/powerpoint/2010/main" val="1960868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7505BBD-DC9A-46FA-96CB-CEAF235C02AD}"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D0B89C-5176-41FD-B717-83EA3B97A5B8}" type="slidenum">
              <a:rPr lang="en-US" smtClean="0"/>
              <a:t>‹#›</a:t>
            </a:fld>
            <a:endParaRPr lang="en-US"/>
          </a:p>
        </p:txBody>
      </p:sp>
    </p:spTree>
    <p:extLst>
      <p:ext uri="{BB962C8B-B14F-4D97-AF65-F5344CB8AC3E}">
        <p14:creationId xmlns:p14="http://schemas.microsoft.com/office/powerpoint/2010/main" val="3031166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7505BBD-DC9A-46FA-96CB-CEAF235C02AD}" type="datetimeFigureOut">
              <a:rPr lang="en-US" smtClean="0"/>
              <a:t>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D0B89C-5176-41FD-B717-83EA3B97A5B8}" type="slidenum">
              <a:rPr lang="en-US" smtClean="0"/>
              <a:t>‹#›</a:t>
            </a:fld>
            <a:endParaRPr lang="en-US"/>
          </a:p>
        </p:txBody>
      </p:sp>
    </p:spTree>
    <p:extLst>
      <p:ext uri="{BB962C8B-B14F-4D97-AF65-F5344CB8AC3E}">
        <p14:creationId xmlns:p14="http://schemas.microsoft.com/office/powerpoint/2010/main" val="1571767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7505BBD-DC9A-46FA-96CB-CEAF235C02AD}" type="datetimeFigureOut">
              <a:rPr lang="en-US" smtClean="0"/>
              <a:t>12/5/2023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D0B89C-5176-41FD-B717-83EA3B97A5B8}" type="slidenum">
              <a:rPr lang="en-US" smtClean="0"/>
              <a:t>‹#›</a:t>
            </a:fld>
            <a:endParaRPr lang="en-US"/>
          </a:p>
        </p:txBody>
      </p:sp>
    </p:spTree>
    <p:extLst>
      <p:ext uri="{BB962C8B-B14F-4D97-AF65-F5344CB8AC3E}">
        <p14:creationId xmlns:p14="http://schemas.microsoft.com/office/powerpoint/2010/main" val="3122892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7505BBD-DC9A-46FA-96CB-CEAF235C02AD}" type="datetimeFigureOut">
              <a:rPr lang="en-US" smtClean="0"/>
              <a:t>12/5/2023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D0B89C-5176-41FD-B717-83EA3B97A5B8}" type="slidenum">
              <a:rPr lang="en-US" smtClean="0"/>
              <a:t>‹#›</a:t>
            </a:fld>
            <a:endParaRPr lang="en-US"/>
          </a:p>
        </p:txBody>
      </p:sp>
    </p:spTree>
    <p:extLst>
      <p:ext uri="{BB962C8B-B14F-4D97-AF65-F5344CB8AC3E}">
        <p14:creationId xmlns:p14="http://schemas.microsoft.com/office/powerpoint/2010/main" val="2483292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505BBD-DC9A-46FA-96CB-CEAF235C02AD}" type="datetimeFigureOut">
              <a:rPr lang="en-US" smtClean="0"/>
              <a:t>12/5/2023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D0B89C-5176-41FD-B717-83EA3B97A5B8}" type="slidenum">
              <a:rPr lang="en-US" smtClean="0"/>
              <a:t>‹#›</a:t>
            </a:fld>
            <a:endParaRPr lang="en-US"/>
          </a:p>
        </p:txBody>
      </p:sp>
    </p:spTree>
    <p:extLst>
      <p:ext uri="{BB962C8B-B14F-4D97-AF65-F5344CB8AC3E}">
        <p14:creationId xmlns:p14="http://schemas.microsoft.com/office/powerpoint/2010/main" val="1789357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27505BBD-DC9A-46FA-96CB-CEAF235C02AD}" type="datetimeFigureOut">
              <a:rPr lang="en-US" smtClean="0"/>
              <a:t>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D0B89C-5176-41FD-B717-83EA3B97A5B8}" type="slidenum">
              <a:rPr lang="en-US" smtClean="0"/>
              <a:t>‹#›</a:t>
            </a:fld>
            <a:endParaRPr lang="en-US"/>
          </a:p>
        </p:txBody>
      </p:sp>
    </p:spTree>
    <p:extLst>
      <p:ext uri="{BB962C8B-B14F-4D97-AF65-F5344CB8AC3E}">
        <p14:creationId xmlns:p14="http://schemas.microsoft.com/office/powerpoint/2010/main" val="1019267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27505BBD-DC9A-46FA-96CB-CEAF235C02AD}" type="datetimeFigureOut">
              <a:rPr lang="en-US" smtClean="0"/>
              <a:t>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D0B89C-5176-41FD-B717-83EA3B97A5B8}" type="slidenum">
              <a:rPr lang="en-US" smtClean="0"/>
              <a:t>‹#›</a:t>
            </a:fld>
            <a:endParaRPr lang="en-US"/>
          </a:p>
        </p:txBody>
      </p:sp>
    </p:spTree>
    <p:extLst>
      <p:ext uri="{BB962C8B-B14F-4D97-AF65-F5344CB8AC3E}">
        <p14:creationId xmlns:p14="http://schemas.microsoft.com/office/powerpoint/2010/main" val="823406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27505BBD-DC9A-46FA-96CB-CEAF235C02AD}" type="datetimeFigureOut">
              <a:rPr lang="en-US" smtClean="0"/>
              <a:t>12/5/2023</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01D0B89C-5176-41FD-B717-83EA3B97A5B8}" type="slidenum">
              <a:rPr lang="en-US" smtClean="0"/>
              <a:t>‹#›</a:t>
            </a:fld>
            <a:endParaRPr lang="en-US"/>
          </a:p>
        </p:txBody>
      </p:sp>
    </p:spTree>
    <p:extLst>
      <p:ext uri="{BB962C8B-B14F-4D97-AF65-F5344CB8AC3E}">
        <p14:creationId xmlns:p14="http://schemas.microsoft.com/office/powerpoint/2010/main" val="2747427927"/>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p:cNvSpPr/>
          <p:nvPr/>
        </p:nvSpPr>
        <p:spPr>
          <a:xfrm>
            <a:off x="588071" y="540585"/>
            <a:ext cx="2575785" cy="830997"/>
          </a:xfrm>
          <a:prstGeom prst="rect">
            <a:avLst/>
          </a:prstGeom>
        </p:spPr>
        <p:txBody>
          <a:bodyPr wrap="square">
            <a:spAutoFit/>
          </a:bodyPr>
          <a:lstStyle/>
          <a:p>
            <a:r>
              <a:rPr lang="en-US" sz="1600" b="1" dirty="0">
                <a:solidFill>
                  <a:srgbClr val="000000"/>
                </a:solidFill>
              </a:rPr>
              <a:t>OnCore®</a:t>
            </a:r>
          </a:p>
          <a:p>
            <a:r>
              <a:rPr lang="en-US" sz="1600" b="1" dirty="0">
                <a:solidFill>
                  <a:srgbClr val="000000"/>
                </a:solidFill>
              </a:rPr>
              <a:t>Financial Requirements for Clinical Research at UAB</a:t>
            </a:r>
          </a:p>
        </p:txBody>
      </p:sp>
      <p:sp>
        <p:nvSpPr>
          <p:cNvPr id="2" name="Rectangle 1"/>
          <p:cNvSpPr/>
          <p:nvPr/>
        </p:nvSpPr>
        <p:spPr>
          <a:xfrm>
            <a:off x="1458441" y="1633793"/>
            <a:ext cx="3609923" cy="1107996"/>
          </a:xfrm>
          <a:prstGeom prst="rect">
            <a:avLst/>
          </a:prstGeom>
        </p:spPr>
        <p:txBody>
          <a:bodyPr wrap="square">
            <a:spAutoFit/>
          </a:bodyPr>
          <a:lstStyle/>
          <a:p>
            <a:r>
              <a:rPr lang="en-US" sz="1100" b="1" dirty="0">
                <a:solidFill>
                  <a:srgbClr val="000000"/>
                </a:solidFill>
              </a:rPr>
              <a:t>Is your project a Clinical Trial?</a:t>
            </a:r>
            <a:r>
              <a:rPr lang="en-US" sz="1100" dirty="0">
                <a:solidFill>
                  <a:srgbClr val="000000"/>
                </a:solidFill>
              </a:rPr>
              <a:t>: </a:t>
            </a:r>
            <a:r>
              <a:rPr lang="en-US" sz="1100" dirty="0">
                <a:cs typeface="Arial" panose="020B0604020202020204" pitchFamily="34" charset="0"/>
              </a:rPr>
              <a:t>Clinical Trial means a research study in which one or more human subjects are prospectively assigned to one or more interventions (which may include placebo or other control) to evaluate the effects of the interventions on biomedical or behavioral health-related outcomes.</a:t>
            </a:r>
          </a:p>
        </p:txBody>
      </p:sp>
      <p:sp>
        <p:nvSpPr>
          <p:cNvPr id="3" name="Rectangle 2"/>
          <p:cNvSpPr/>
          <p:nvPr/>
        </p:nvSpPr>
        <p:spPr>
          <a:xfrm>
            <a:off x="1458882" y="3424841"/>
            <a:ext cx="3776925" cy="769441"/>
          </a:xfrm>
          <a:prstGeom prst="rect">
            <a:avLst/>
          </a:prstGeom>
        </p:spPr>
        <p:txBody>
          <a:bodyPr wrap="square">
            <a:spAutoFit/>
          </a:bodyPr>
          <a:lstStyle/>
          <a:p>
            <a:r>
              <a:rPr lang="en-US" sz="1100" b="1" dirty="0">
                <a:solidFill>
                  <a:srgbClr val="000000"/>
                </a:solidFill>
              </a:rPr>
              <a:t>Does your trial have industry funding?:</a:t>
            </a:r>
            <a:r>
              <a:rPr lang="en-US" sz="1100" dirty="0">
                <a:solidFill>
                  <a:srgbClr val="000000"/>
                </a:solidFill>
              </a:rPr>
              <a:t> Industry sponsored clinical trials have negotiated budgets paid by pharmaceutical or medical device manufacturing companies.  These trials are funded via fees per subject enrollment or subject visit.</a:t>
            </a:r>
          </a:p>
        </p:txBody>
      </p:sp>
      <p:sp>
        <p:nvSpPr>
          <p:cNvPr id="4" name="Rectangle 3"/>
          <p:cNvSpPr/>
          <p:nvPr/>
        </p:nvSpPr>
        <p:spPr>
          <a:xfrm>
            <a:off x="1441249" y="5020374"/>
            <a:ext cx="3694362" cy="1107996"/>
          </a:xfrm>
          <a:prstGeom prst="rect">
            <a:avLst/>
          </a:prstGeom>
        </p:spPr>
        <p:txBody>
          <a:bodyPr wrap="square">
            <a:spAutoFit/>
          </a:bodyPr>
          <a:lstStyle/>
          <a:p>
            <a:r>
              <a:rPr lang="en-US" sz="1100" b="1" dirty="0"/>
              <a:t>Is your trial in the first wave of the OnCore Financials Initiative (Complete OnCore Calendar with no invoicing/enrollment activity)?: </a:t>
            </a:r>
            <a:r>
              <a:rPr lang="en-US" sz="1100" dirty="0"/>
              <a:t>OnCore Calendar Services will build the protocol calendar based on your CBR-CCTS-OCS submission form. After the calendar has been marked complete, you can then enter your budget into Financials. </a:t>
            </a:r>
            <a:endParaRPr lang="en-US" sz="1100" dirty="0">
              <a:solidFill>
                <a:srgbClr val="000000"/>
              </a:solidFill>
            </a:endParaRPr>
          </a:p>
        </p:txBody>
      </p:sp>
      <p:grpSp>
        <p:nvGrpSpPr>
          <p:cNvPr id="8" name="Group 7"/>
          <p:cNvGrpSpPr/>
          <p:nvPr/>
        </p:nvGrpSpPr>
        <p:grpSpPr>
          <a:xfrm>
            <a:off x="2570539" y="4198668"/>
            <a:ext cx="367408" cy="718990"/>
            <a:chOff x="2570539" y="4163743"/>
            <a:chExt cx="367408" cy="718990"/>
          </a:xfrm>
        </p:grpSpPr>
        <p:sp>
          <p:nvSpPr>
            <p:cNvPr id="36" name="TextBox 35"/>
            <p:cNvSpPr txBox="1"/>
            <p:nvPr/>
          </p:nvSpPr>
          <p:spPr>
            <a:xfrm>
              <a:off x="2570539" y="4336022"/>
              <a:ext cx="367408" cy="246221"/>
            </a:xfrm>
            <a:prstGeom prst="rect">
              <a:avLst/>
            </a:prstGeom>
            <a:noFill/>
          </p:spPr>
          <p:txBody>
            <a:bodyPr wrap="none" rtlCol="0">
              <a:spAutoFit/>
            </a:bodyPr>
            <a:lstStyle/>
            <a:p>
              <a:r>
                <a:rPr lang="en-US" sz="1000" b="1" dirty="0"/>
                <a:t>Yes</a:t>
              </a:r>
            </a:p>
          </p:txBody>
        </p:sp>
        <p:cxnSp>
          <p:nvCxnSpPr>
            <p:cNvPr id="37" name="Straight Arrow Connector 36">
              <a:extLst>
                <a:ext uri="{FF2B5EF4-FFF2-40B4-BE49-F238E27FC236}">
                  <a16:creationId xmlns:a16="http://schemas.microsoft.com/office/drawing/2014/main" id="{18B22654-2EAE-C045-AA8B-2CAF8E367D09}"/>
                </a:ext>
              </a:extLst>
            </p:cNvPr>
            <p:cNvCxnSpPr/>
            <p:nvPr/>
          </p:nvCxnSpPr>
          <p:spPr>
            <a:xfrm flipH="1">
              <a:off x="2733007" y="4556198"/>
              <a:ext cx="1509" cy="326535"/>
            </a:xfrm>
            <a:prstGeom prst="straightConnector1">
              <a:avLst/>
            </a:prstGeom>
            <a:noFill/>
            <a:ln w="12700" cap="flat" cmpd="sng" algn="ctr">
              <a:solidFill>
                <a:schemeClr val="tx1"/>
              </a:solidFill>
              <a:prstDash val="dash"/>
              <a:miter lim="800000"/>
              <a:tailEnd type="triangle"/>
            </a:ln>
            <a:effectLst/>
          </p:spPr>
        </p:cxnSp>
        <p:cxnSp>
          <p:nvCxnSpPr>
            <p:cNvPr id="38" name="Straight Arrow Connector 37">
              <a:extLst>
                <a:ext uri="{FF2B5EF4-FFF2-40B4-BE49-F238E27FC236}">
                  <a16:creationId xmlns:a16="http://schemas.microsoft.com/office/drawing/2014/main" id="{63B657FC-56A5-F64E-A509-884C2FB4885D}"/>
                </a:ext>
              </a:extLst>
            </p:cNvPr>
            <p:cNvCxnSpPr/>
            <p:nvPr/>
          </p:nvCxnSpPr>
          <p:spPr>
            <a:xfrm>
              <a:off x="2734516" y="4163743"/>
              <a:ext cx="0" cy="211207"/>
            </a:xfrm>
            <a:prstGeom prst="straightConnector1">
              <a:avLst/>
            </a:prstGeom>
            <a:noFill/>
            <a:ln w="12700" cap="flat" cmpd="sng" algn="ctr">
              <a:solidFill>
                <a:schemeClr val="tx1"/>
              </a:solidFill>
              <a:prstDash val="dash"/>
              <a:miter lim="800000"/>
              <a:tailEnd type="none"/>
            </a:ln>
            <a:effectLst/>
          </p:spPr>
        </p:cxnSp>
      </p:grpSp>
      <p:sp>
        <p:nvSpPr>
          <p:cNvPr id="5" name="Rectangle 4"/>
          <p:cNvSpPr/>
          <p:nvPr/>
        </p:nvSpPr>
        <p:spPr>
          <a:xfrm>
            <a:off x="1458441" y="8398870"/>
            <a:ext cx="3611578" cy="769441"/>
          </a:xfrm>
          <a:prstGeom prst="rect">
            <a:avLst/>
          </a:prstGeom>
        </p:spPr>
        <p:txBody>
          <a:bodyPr wrap="square">
            <a:spAutoFit/>
          </a:bodyPr>
          <a:lstStyle/>
          <a:p>
            <a:r>
              <a:rPr lang="en-US" sz="1100" b="1" dirty="0">
                <a:solidFill>
                  <a:srgbClr val="000000"/>
                </a:solidFill>
              </a:rPr>
              <a:t>Subject visit management is required: </a:t>
            </a:r>
            <a:r>
              <a:rPr lang="en-US" sz="1100" dirty="0">
                <a:solidFill>
                  <a:srgbClr val="000000"/>
                </a:solidFill>
              </a:rPr>
              <a:t>in order for your budget to be operational, you MUST occur subject visits as they occur.  Generation of </a:t>
            </a:r>
            <a:r>
              <a:rPr lang="en-US" sz="1100" dirty="0" err="1">
                <a:solidFill>
                  <a:srgbClr val="000000"/>
                </a:solidFill>
              </a:rPr>
              <a:t>invoiceable</a:t>
            </a:r>
            <a:r>
              <a:rPr lang="en-US" sz="1100" dirty="0">
                <a:solidFill>
                  <a:srgbClr val="000000"/>
                </a:solidFill>
              </a:rPr>
              <a:t> items and financial reports is dependent on timely subject visit management.</a:t>
            </a:r>
          </a:p>
        </p:txBody>
      </p:sp>
      <p:pic>
        <p:nvPicPr>
          <p:cNvPr id="49" name="Picture 48">
            <a:extLst>
              <a:ext uri="{FF2B5EF4-FFF2-40B4-BE49-F238E27FC236}">
                <a16:creationId xmlns:a16="http://schemas.microsoft.com/office/drawing/2014/main" id="{83EAB049-8C58-664B-817A-D8D4A90A611D}"/>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94081" y="1703415"/>
            <a:ext cx="714472" cy="714472"/>
          </a:xfrm>
          <a:prstGeom prst="rect">
            <a:avLst/>
          </a:prstGeom>
        </p:spPr>
      </p:pic>
      <p:pic>
        <p:nvPicPr>
          <p:cNvPr id="50" name="Picture 49">
            <a:extLst>
              <a:ext uri="{FF2B5EF4-FFF2-40B4-BE49-F238E27FC236}">
                <a16:creationId xmlns:a16="http://schemas.microsoft.com/office/drawing/2014/main" id="{40C31E9B-5E00-D943-95F9-7510B0577AA9}"/>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26777" y="3519994"/>
            <a:ext cx="714472" cy="714472"/>
          </a:xfrm>
          <a:prstGeom prst="rect">
            <a:avLst/>
          </a:prstGeom>
        </p:spPr>
      </p:pic>
      <p:pic>
        <p:nvPicPr>
          <p:cNvPr id="51" name="Picture 50">
            <a:extLst>
              <a:ext uri="{FF2B5EF4-FFF2-40B4-BE49-F238E27FC236}">
                <a16:creationId xmlns:a16="http://schemas.microsoft.com/office/drawing/2014/main" id="{4769E55E-B76A-DB42-9621-3F57C9CD8CB1}"/>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09241" y="5109075"/>
            <a:ext cx="714472" cy="714472"/>
          </a:xfrm>
          <a:prstGeom prst="rect">
            <a:avLst/>
          </a:prstGeom>
        </p:spPr>
      </p:pic>
      <p:pic>
        <p:nvPicPr>
          <p:cNvPr id="52" name="Picture 51">
            <a:extLst>
              <a:ext uri="{FF2B5EF4-FFF2-40B4-BE49-F238E27FC236}">
                <a16:creationId xmlns:a16="http://schemas.microsoft.com/office/drawing/2014/main" id="{AABF8D40-8ADD-4A4E-9CC9-5AD02D605F14}"/>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694081" y="7109194"/>
            <a:ext cx="714472" cy="714472"/>
          </a:xfrm>
          <a:prstGeom prst="rect">
            <a:avLst/>
          </a:prstGeom>
        </p:spPr>
      </p:pic>
      <p:sp>
        <p:nvSpPr>
          <p:cNvPr id="6" name="Rectangle 5"/>
          <p:cNvSpPr/>
          <p:nvPr/>
        </p:nvSpPr>
        <p:spPr>
          <a:xfrm>
            <a:off x="1458441" y="7036129"/>
            <a:ext cx="3611578" cy="600164"/>
          </a:xfrm>
          <a:prstGeom prst="rect">
            <a:avLst/>
          </a:prstGeom>
        </p:spPr>
        <p:txBody>
          <a:bodyPr wrap="square">
            <a:spAutoFit/>
          </a:bodyPr>
          <a:lstStyle/>
          <a:p>
            <a:r>
              <a:rPr lang="en-US" sz="1100" b="1" dirty="0">
                <a:cs typeface="Arial" panose="020B0604020202020204" pitchFamily="34" charset="0"/>
              </a:rPr>
              <a:t>Budget entry in OnCore is required: </a:t>
            </a:r>
            <a:r>
              <a:rPr lang="en-US" sz="1100" dirty="0">
                <a:cs typeface="Arial" panose="020B0604020202020204" pitchFamily="34" charset="0"/>
              </a:rPr>
              <a:t>Protocol-Related &amp; Subject-Related budgets are required to be entered in OnCore prior to releasing the calendar.</a:t>
            </a:r>
          </a:p>
        </p:txBody>
      </p:sp>
      <p:pic>
        <p:nvPicPr>
          <p:cNvPr id="53" name="Picture 52">
            <a:extLst>
              <a:ext uri="{FF2B5EF4-FFF2-40B4-BE49-F238E27FC236}">
                <a16:creationId xmlns:a16="http://schemas.microsoft.com/office/drawing/2014/main" id="{434BB215-BDA1-2841-9C7D-237BB60BE3EC}"/>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694081" y="8455799"/>
            <a:ext cx="714128" cy="714128"/>
          </a:xfrm>
          <a:prstGeom prst="rect">
            <a:avLst/>
          </a:prstGeom>
        </p:spPr>
      </p:pic>
      <p:sp>
        <p:nvSpPr>
          <p:cNvPr id="7" name="Rectangle 6"/>
          <p:cNvSpPr/>
          <p:nvPr/>
        </p:nvSpPr>
        <p:spPr>
          <a:xfrm>
            <a:off x="0" y="9658350"/>
            <a:ext cx="7772400" cy="400050"/>
          </a:xfrm>
          <a:prstGeom prst="rect">
            <a:avLst/>
          </a:prstGeom>
          <a:solidFill>
            <a:srgbClr val="2362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8" name="Group 57"/>
          <p:cNvGrpSpPr/>
          <p:nvPr/>
        </p:nvGrpSpPr>
        <p:grpSpPr>
          <a:xfrm>
            <a:off x="2570539" y="2716032"/>
            <a:ext cx="367408" cy="718990"/>
            <a:chOff x="2570539" y="4163743"/>
            <a:chExt cx="367408" cy="718990"/>
          </a:xfrm>
        </p:grpSpPr>
        <p:sp>
          <p:nvSpPr>
            <p:cNvPr id="60" name="TextBox 59"/>
            <p:cNvSpPr txBox="1"/>
            <p:nvPr/>
          </p:nvSpPr>
          <p:spPr>
            <a:xfrm>
              <a:off x="2570539" y="4336022"/>
              <a:ext cx="367408" cy="246221"/>
            </a:xfrm>
            <a:prstGeom prst="rect">
              <a:avLst/>
            </a:prstGeom>
            <a:noFill/>
          </p:spPr>
          <p:txBody>
            <a:bodyPr wrap="none" rtlCol="0">
              <a:spAutoFit/>
            </a:bodyPr>
            <a:lstStyle/>
            <a:p>
              <a:r>
                <a:rPr lang="en-US" sz="1000" b="1" dirty="0"/>
                <a:t>Yes</a:t>
              </a:r>
            </a:p>
          </p:txBody>
        </p:sp>
        <p:cxnSp>
          <p:nvCxnSpPr>
            <p:cNvPr id="62" name="Straight Arrow Connector 61">
              <a:extLst>
                <a:ext uri="{FF2B5EF4-FFF2-40B4-BE49-F238E27FC236}">
                  <a16:creationId xmlns:a16="http://schemas.microsoft.com/office/drawing/2014/main" id="{18B22654-2EAE-C045-AA8B-2CAF8E367D09}"/>
                </a:ext>
              </a:extLst>
            </p:cNvPr>
            <p:cNvCxnSpPr/>
            <p:nvPr/>
          </p:nvCxnSpPr>
          <p:spPr>
            <a:xfrm flipH="1">
              <a:off x="2733007" y="4556198"/>
              <a:ext cx="1509" cy="326535"/>
            </a:xfrm>
            <a:prstGeom prst="straightConnector1">
              <a:avLst/>
            </a:prstGeom>
            <a:noFill/>
            <a:ln w="12700" cap="flat" cmpd="sng" algn="ctr">
              <a:solidFill>
                <a:schemeClr val="tx1"/>
              </a:solidFill>
              <a:prstDash val="dash"/>
              <a:miter lim="800000"/>
              <a:tailEnd type="triangle"/>
            </a:ln>
            <a:effectLst/>
          </p:spPr>
        </p:cxnSp>
        <p:cxnSp>
          <p:nvCxnSpPr>
            <p:cNvPr id="63" name="Straight Arrow Connector 62">
              <a:extLst>
                <a:ext uri="{FF2B5EF4-FFF2-40B4-BE49-F238E27FC236}">
                  <a16:creationId xmlns:a16="http://schemas.microsoft.com/office/drawing/2014/main" id="{63B657FC-56A5-F64E-A509-884C2FB4885D}"/>
                </a:ext>
              </a:extLst>
            </p:cNvPr>
            <p:cNvCxnSpPr/>
            <p:nvPr/>
          </p:nvCxnSpPr>
          <p:spPr>
            <a:xfrm>
              <a:off x="2734516" y="4163743"/>
              <a:ext cx="0" cy="211207"/>
            </a:xfrm>
            <a:prstGeom prst="straightConnector1">
              <a:avLst/>
            </a:prstGeom>
            <a:noFill/>
            <a:ln w="12700" cap="flat" cmpd="sng" algn="ctr">
              <a:solidFill>
                <a:schemeClr val="tx1"/>
              </a:solidFill>
              <a:prstDash val="dash"/>
              <a:miter lim="800000"/>
              <a:tailEnd type="none"/>
            </a:ln>
            <a:effectLst/>
          </p:spPr>
        </p:cxnSp>
      </p:grpSp>
      <p:grpSp>
        <p:nvGrpSpPr>
          <p:cNvPr id="64" name="Group 63"/>
          <p:cNvGrpSpPr/>
          <p:nvPr/>
        </p:nvGrpSpPr>
        <p:grpSpPr>
          <a:xfrm>
            <a:off x="2570539" y="6269670"/>
            <a:ext cx="367408" cy="718990"/>
            <a:chOff x="2570539" y="4163743"/>
            <a:chExt cx="367408" cy="718990"/>
          </a:xfrm>
        </p:grpSpPr>
        <p:sp>
          <p:nvSpPr>
            <p:cNvPr id="66" name="TextBox 65"/>
            <p:cNvSpPr txBox="1"/>
            <p:nvPr/>
          </p:nvSpPr>
          <p:spPr>
            <a:xfrm>
              <a:off x="2570539" y="4336022"/>
              <a:ext cx="367408" cy="246221"/>
            </a:xfrm>
            <a:prstGeom prst="rect">
              <a:avLst/>
            </a:prstGeom>
            <a:noFill/>
          </p:spPr>
          <p:txBody>
            <a:bodyPr wrap="none" rtlCol="0">
              <a:spAutoFit/>
            </a:bodyPr>
            <a:lstStyle/>
            <a:p>
              <a:r>
                <a:rPr lang="en-US" sz="1000" b="1" dirty="0"/>
                <a:t>Yes</a:t>
              </a:r>
            </a:p>
          </p:txBody>
        </p:sp>
        <p:cxnSp>
          <p:nvCxnSpPr>
            <p:cNvPr id="67" name="Straight Arrow Connector 66">
              <a:extLst>
                <a:ext uri="{FF2B5EF4-FFF2-40B4-BE49-F238E27FC236}">
                  <a16:creationId xmlns:a16="http://schemas.microsoft.com/office/drawing/2014/main" id="{18B22654-2EAE-C045-AA8B-2CAF8E367D09}"/>
                </a:ext>
              </a:extLst>
            </p:cNvPr>
            <p:cNvCxnSpPr/>
            <p:nvPr/>
          </p:nvCxnSpPr>
          <p:spPr>
            <a:xfrm flipH="1">
              <a:off x="2733007" y="4556198"/>
              <a:ext cx="1509" cy="326535"/>
            </a:xfrm>
            <a:prstGeom prst="straightConnector1">
              <a:avLst/>
            </a:prstGeom>
            <a:noFill/>
            <a:ln w="12700" cap="flat" cmpd="sng" algn="ctr">
              <a:solidFill>
                <a:schemeClr val="tx1"/>
              </a:solidFill>
              <a:prstDash val="dash"/>
              <a:miter lim="800000"/>
              <a:tailEnd type="triangle"/>
            </a:ln>
            <a:effectLst/>
          </p:spPr>
        </p:cxnSp>
        <p:cxnSp>
          <p:nvCxnSpPr>
            <p:cNvPr id="68" name="Straight Arrow Connector 67">
              <a:extLst>
                <a:ext uri="{FF2B5EF4-FFF2-40B4-BE49-F238E27FC236}">
                  <a16:creationId xmlns:a16="http://schemas.microsoft.com/office/drawing/2014/main" id="{63B657FC-56A5-F64E-A509-884C2FB4885D}"/>
                </a:ext>
              </a:extLst>
            </p:cNvPr>
            <p:cNvCxnSpPr/>
            <p:nvPr/>
          </p:nvCxnSpPr>
          <p:spPr>
            <a:xfrm>
              <a:off x="2734516" y="4163743"/>
              <a:ext cx="0" cy="211207"/>
            </a:xfrm>
            <a:prstGeom prst="straightConnector1">
              <a:avLst/>
            </a:prstGeom>
            <a:noFill/>
            <a:ln w="12700" cap="flat" cmpd="sng" algn="ctr">
              <a:solidFill>
                <a:schemeClr val="tx1"/>
              </a:solidFill>
              <a:prstDash val="dash"/>
              <a:miter lim="800000"/>
              <a:tailEnd type="none"/>
            </a:ln>
            <a:effectLst/>
          </p:spPr>
        </p:cxnSp>
      </p:grpSp>
      <p:grpSp>
        <p:nvGrpSpPr>
          <p:cNvPr id="9" name="Group 8"/>
          <p:cNvGrpSpPr/>
          <p:nvPr/>
        </p:nvGrpSpPr>
        <p:grpSpPr>
          <a:xfrm>
            <a:off x="2570539" y="7695722"/>
            <a:ext cx="413896" cy="728515"/>
            <a:chOff x="6741831" y="5175672"/>
            <a:chExt cx="413896" cy="728515"/>
          </a:xfrm>
        </p:grpSpPr>
        <p:sp>
          <p:nvSpPr>
            <p:cNvPr id="70" name="TextBox 69"/>
            <p:cNvSpPr txBox="1"/>
            <p:nvPr/>
          </p:nvSpPr>
          <p:spPr>
            <a:xfrm>
              <a:off x="6741831" y="5347951"/>
              <a:ext cx="413896" cy="246221"/>
            </a:xfrm>
            <a:prstGeom prst="rect">
              <a:avLst/>
            </a:prstGeom>
            <a:noFill/>
          </p:spPr>
          <p:txBody>
            <a:bodyPr wrap="none" rtlCol="0">
              <a:spAutoFit/>
            </a:bodyPr>
            <a:lstStyle/>
            <a:p>
              <a:r>
                <a:rPr lang="en-US" sz="1000" b="1" dirty="0"/>
                <a:t>Also</a:t>
              </a:r>
            </a:p>
          </p:txBody>
        </p:sp>
        <p:cxnSp>
          <p:nvCxnSpPr>
            <p:cNvPr id="71" name="Straight Arrow Connector 70">
              <a:extLst>
                <a:ext uri="{FF2B5EF4-FFF2-40B4-BE49-F238E27FC236}">
                  <a16:creationId xmlns:a16="http://schemas.microsoft.com/office/drawing/2014/main" id="{18B22654-2EAE-C045-AA8B-2CAF8E367D09}"/>
                </a:ext>
              </a:extLst>
            </p:cNvPr>
            <p:cNvCxnSpPr/>
            <p:nvPr/>
          </p:nvCxnSpPr>
          <p:spPr>
            <a:xfrm flipH="1">
              <a:off x="6904299" y="5577652"/>
              <a:ext cx="1509" cy="326535"/>
            </a:xfrm>
            <a:prstGeom prst="straightConnector1">
              <a:avLst/>
            </a:prstGeom>
            <a:noFill/>
            <a:ln w="12700" cap="flat" cmpd="sng" algn="ctr">
              <a:solidFill>
                <a:schemeClr val="tx1"/>
              </a:solidFill>
              <a:prstDash val="dash"/>
              <a:miter lim="800000"/>
              <a:tailEnd type="triangle"/>
            </a:ln>
            <a:effectLst/>
          </p:spPr>
        </p:cxnSp>
        <p:cxnSp>
          <p:nvCxnSpPr>
            <p:cNvPr id="72" name="Straight Arrow Connector 71">
              <a:extLst>
                <a:ext uri="{FF2B5EF4-FFF2-40B4-BE49-F238E27FC236}">
                  <a16:creationId xmlns:a16="http://schemas.microsoft.com/office/drawing/2014/main" id="{63B657FC-56A5-F64E-A509-884C2FB4885D}"/>
                </a:ext>
              </a:extLst>
            </p:cNvPr>
            <p:cNvCxnSpPr/>
            <p:nvPr/>
          </p:nvCxnSpPr>
          <p:spPr>
            <a:xfrm>
              <a:off x="6905808" y="5175672"/>
              <a:ext cx="0" cy="211207"/>
            </a:xfrm>
            <a:prstGeom prst="straightConnector1">
              <a:avLst/>
            </a:prstGeom>
            <a:noFill/>
            <a:ln w="12700" cap="flat" cmpd="sng" algn="ctr">
              <a:solidFill>
                <a:schemeClr val="tx1"/>
              </a:solidFill>
              <a:prstDash val="dash"/>
              <a:miter lim="800000"/>
              <a:tailEnd type="none"/>
            </a:ln>
            <a:effectLst/>
          </p:spPr>
        </p:cxnSp>
      </p:grpSp>
      <p:sp>
        <p:nvSpPr>
          <p:cNvPr id="76" name="Google Shape;1045;p98">
            <a:extLst>
              <a:ext uri="{FF2B5EF4-FFF2-40B4-BE49-F238E27FC236}">
                <a16:creationId xmlns:a16="http://schemas.microsoft.com/office/drawing/2014/main" id="{B70ADAD6-6178-1C47-BC64-04A3315A987F}"/>
              </a:ext>
            </a:extLst>
          </p:cNvPr>
          <p:cNvSpPr/>
          <p:nvPr/>
        </p:nvSpPr>
        <p:spPr>
          <a:xfrm>
            <a:off x="6136558" y="5552738"/>
            <a:ext cx="268037" cy="268108"/>
          </a:xfrm>
          <a:custGeom>
            <a:avLst/>
            <a:gdLst/>
            <a:ahLst/>
            <a:cxnLst/>
            <a:rect l="l" t="t" r="r" b="b"/>
            <a:pathLst>
              <a:path w="292" h="291" extrusionOk="0">
                <a:moveTo>
                  <a:pt x="184" y="140"/>
                </a:moveTo>
                <a:lnTo>
                  <a:pt x="286" y="38"/>
                </a:lnTo>
                <a:cubicBezTo>
                  <a:pt x="291" y="33"/>
                  <a:pt x="291" y="26"/>
                  <a:pt x="286" y="22"/>
                </a:cubicBezTo>
                <a:lnTo>
                  <a:pt x="270" y="5"/>
                </a:lnTo>
                <a:cubicBezTo>
                  <a:pt x="265" y="1"/>
                  <a:pt x="258" y="1"/>
                  <a:pt x="253" y="5"/>
                </a:cubicBezTo>
                <a:lnTo>
                  <a:pt x="151" y="107"/>
                </a:lnTo>
                <a:cubicBezTo>
                  <a:pt x="148" y="110"/>
                  <a:pt x="144" y="110"/>
                  <a:pt x="141" y="107"/>
                </a:cubicBezTo>
                <a:lnTo>
                  <a:pt x="39" y="5"/>
                </a:lnTo>
                <a:cubicBezTo>
                  <a:pt x="34" y="0"/>
                  <a:pt x="27" y="0"/>
                  <a:pt x="22" y="5"/>
                </a:cubicBezTo>
                <a:lnTo>
                  <a:pt x="6" y="21"/>
                </a:lnTo>
                <a:cubicBezTo>
                  <a:pt x="1" y="26"/>
                  <a:pt x="1" y="33"/>
                  <a:pt x="6" y="37"/>
                </a:cubicBezTo>
                <a:lnTo>
                  <a:pt x="108" y="139"/>
                </a:lnTo>
                <a:cubicBezTo>
                  <a:pt x="111" y="142"/>
                  <a:pt x="111" y="147"/>
                  <a:pt x="108" y="150"/>
                </a:cubicBezTo>
                <a:lnTo>
                  <a:pt x="5" y="253"/>
                </a:lnTo>
                <a:cubicBezTo>
                  <a:pt x="0" y="258"/>
                  <a:pt x="0" y="265"/>
                  <a:pt x="5" y="269"/>
                </a:cubicBezTo>
                <a:lnTo>
                  <a:pt x="21" y="286"/>
                </a:lnTo>
                <a:cubicBezTo>
                  <a:pt x="26" y="290"/>
                  <a:pt x="33" y="290"/>
                  <a:pt x="38" y="286"/>
                </a:cubicBezTo>
                <a:lnTo>
                  <a:pt x="141" y="184"/>
                </a:lnTo>
                <a:cubicBezTo>
                  <a:pt x="144" y="181"/>
                  <a:pt x="148" y="181"/>
                  <a:pt x="151" y="184"/>
                </a:cubicBezTo>
                <a:lnTo>
                  <a:pt x="253" y="286"/>
                </a:lnTo>
                <a:cubicBezTo>
                  <a:pt x="258" y="290"/>
                  <a:pt x="265" y="290"/>
                  <a:pt x="270" y="286"/>
                </a:cubicBezTo>
                <a:lnTo>
                  <a:pt x="286" y="269"/>
                </a:lnTo>
                <a:cubicBezTo>
                  <a:pt x="291" y="265"/>
                  <a:pt x="291" y="258"/>
                  <a:pt x="286" y="253"/>
                </a:cubicBezTo>
                <a:lnTo>
                  <a:pt x="184" y="151"/>
                </a:lnTo>
                <a:cubicBezTo>
                  <a:pt x="182" y="148"/>
                  <a:pt x="182" y="143"/>
                  <a:pt x="184" y="140"/>
                </a:cubicBezTo>
              </a:path>
            </a:pathLst>
          </a:custGeom>
          <a:solidFill>
            <a:srgbClr val="006241"/>
          </a:solidFill>
          <a:ln>
            <a:noFill/>
          </a:ln>
        </p:spPr>
        <p:txBody>
          <a:bodyPr spcFirstLastPara="1" wrap="square" lIns="68569" tIns="34275" rIns="68569" bIns="34275" anchor="ctr" anchorCtr="0">
            <a:noAutofit/>
          </a:bodyPr>
          <a:lstStyle/>
          <a:p>
            <a:endParaRPr sz="1350">
              <a:solidFill>
                <a:srgbClr val="000000"/>
              </a:solidFill>
              <a:latin typeface="Arial" panose="020B0604020202020204"/>
              <a:ea typeface="Calibri"/>
              <a:cs typeface="Calibri"/>
              <a:sym typeface="Calibri"/>
            </a:endParaRPr>
          </a:p>
        </p:txBody>
      </p:sp>
      <p:sp>
        <p:nvSpPr>
          <p:cNvPr id="10" name="Rectangle 9"/>
          <p:cNvSpPr/>
          <p:nvPr/>
        </p:nvSpPr>
        <p:spPr>
          <a:xfrm>
            <a:off x="6431185" y="5364823"/>
            <a:ext cx="1265015" cy="600164"/>
          </a:xfrm>
          <a:prstGeom prst="rect">
            <a:avLst/>
          </a:prstGeom>
        </p:spPr>
        <p:txBody>
          <a:bodyPr wrap="square">
            <a:spAutoFit/>
          </a:bodyPr>
          <a:lstStyle/>
          <a:p>
            <a:r>
              <a:rPr lang="en-US" sz="1100" dirty="0">
                <a:cs typeface="Arial" panose="020B0604020202020204" pitchFamily="34" charset="0"/>
              </a:rPr>
              <a:t>OnCore budget entry is</a:t>
            </a:r>
            <a:r>
              <a:rPr lang="en-US" sz="1100" b="1" dirty="0">
                <a:cs typeface="Arial" panose="020B0604020202020204" pitchFamily="34" charset="0"/>
              </a:rPr>
              <a:t> not </a:t>
            </a:r>
            <a:r>
              <a:rPr lang="en-US" sz="1100" dirty="0">
                <a:cs typeface="Arial" panose="020B0604020202020204" pitchFamily="34" charset="0"/>
              </a:rPr>
              <a:t>required</a:t>
            </a:r>
          </a:p>
        </p:txBody>
      </p:sp>
      <p:pic>
        <p:nvPicPr>
          <p:cNvPr id="84" name="Graphic 20">
            <a:extLst>
              <a:ext uri="{FF2B5EF4-FFF2-40B4-BE49-F238E27FC236}">
                <a16:creationId xmlns:a16="http://schemas.microsoft.com/office/drawing/2014/main" id="{64BAC694-988D-41BE-992B-26816EC45A2D}"/>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6158460" y="9428779"/>
            <a:ext cx="1537740" cy="170860"/>
          </a:xfrm>
          <a:prstGeom prst="rect">
            <a:avLst/>
          </a:prstGeom>
        </p:spPr>
      </p:pic>
      <p:grpSp>
        <p:nvGrpSpPr>
          <p:cNvPr id="23" name="Group 22"/>
          <p:cNvGrpSpPr/>
          <p:nvPr/>
        </p:nvGrpSpPr>
        <p:grpSpPr>
          <a:xfrm>
            <a:off x="5235808" y="5552738"/>
            <a:ext cx="733306" cy="246221"/>
            <a:chOff x="5235808" y="5174913"/>
            <a:chExt cx="733306" cy="246221"/>
          </a:xfrm>
        </p:grpSpPr>
        <p:cxnSp>
          <p:nvCxnSpPr>
            <p:cNvPr id="82" name="Straight Arrow Connector 81">
              <a:extLst>
                <a:ext uri="{FF2B5EF4-FFF2-40B4-BE49-F238E27FC236}">
                  <a16:creationId xmlns:a16="http://schemas.microsoft.com/office/drawing/2014/main" id="{AAABDAA7-D2CE-2B44-ACF0-AF545DAD4A1A}"/>
                </a:ext>
              </a:extLst>
            </p:cNvPr>
            <p:cNvCxnSpPr>
              <a:cxnSpLocks noChangeAspect="1"/>
            </p:cNvCxnSpPr>
            <p:nvPr/>
          </p:nvCxnSpPr>
          <p:spPr>
            <a:xfrm>
              <a:off x="5695861" y="5303517"/>
              <a:ext cx="273253" cy="0"/>
            </a:xfrm>
            <a:prstGeom prst="straightConnector1">
              <a:avLst/>
            </a:prstGeom>
            <a:noFill/>
            <a:ln w="12700" cap="flat" cmpd="sng" algn="ctr">
              <a:solidFill>
                <a:schemeClr val="tx1"/>
              </a:solidFill>
              <a:prstDash val="dash"/>
              <a:miter lim="800000"/>
              <a:tailEnd type="triangle"/>
            </a:ln>
            <a:effectLst/>
          </p:spPr>
        </p:cxnSp>
        <p:sp>
          <p:nvSpPr>
            <p:cNvPr id="83" name="TextBox 82"/>
            <p:cNvSpPr txBox="1"/>
            <p:nvPr/>
          </p:nvSpPr>
          <p:spPr>
            <a:xfrm>
              <a:off x="5383085" y="5174913"/>
              <a:ext cx="338554" cy="246221"/>
            </a:xfrm>
            <a:prstGeom prst="rect">
              <a:avLst/>
            </a:prstGeom>
            <a:noFill/>
          </p:spPr>
          <p:txBody>
            <a:bodyPr wrap="none" rtlCol="0">
              <a:spAutoFit/>
            </a:bodyPr>
            <a:lstStyle/>
            <a:p>
              <a:r>
                <a:rPr lang="en-US" sz="1000" b="1" dirty="0"/>
                <a:t>No</a:t>
              </a:r>
            </a:p>
          </p:txBody>
        </p:sp>
        <p:cxnSp>
          <p:nvCxnSpPr>
            <p:cNvPr id="91" name="Straight Arrow Connector 90">
              <a:extLst>
                <a:ext uri="{FF2B5EF4-FFF2-40B4-BE49-F238E27FC236}">
                  <a16:creationId xmlns:a16="http://schemas.microsoft.com/office/drawing/2014/main" id="{78A9798A-EF39-8041-843C-BF0DA03A223A}"/>
                </a:ext>
              </a:extLst>
            </p:cNvPr>
            <p:cNvCxnSpPr>
              <a:cxnSpLocks/>
            </p:cNvCxnSpPr>
            <p:nvPr/>
          </p:nvCxnSpPr>
          <p:spPr>
            <a:xfrm>
              <a:off x="5235808" y="5308967"/>
              <a:ext cx="196702" cy="0"/>
            </a:xfrm>
            <a:prstGeom prst="straightConnector1">
              <a:avLst/>
            </a:prstGeom>
            <a:ln w="127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grpSp>
      <p:sp>
        <p:nvSpPr>
          <p:cNvPr id="92" name="Google Shape;1045;p98">
            <a:extLst>
              <a:ext uri="{FF2B5EF4-FFF2-40B4-BE49-F238E27FC236}">
                <a16:creationId xmlns:a16="http://schemas.microsoft.com/office/drawing/2014/main" id="{B70ADAD6-6178-1C47-BC64-04A3315A987F}"/>
              </a:ext>
            </a:extLst>
          </p:cNvPr>
          <p:cNvSpPr/>
          <p:nvPr/>
        </p:nvSpPr>
        <p:spPr>
          <a:xfrm>
            <a:off x="6136558" y="3686446"/>
            <a:ext cx="268037" cy="268108"/>
          </a:xfrm>
          <a:custGeom>
            <a:avLst/>
            <a:gdLst/>
            <a:ahLst/>
            <a:cxnLst/>
            <a:rect l="l" t="t" r="r" b="b"/>
            <a:pathLst>
              <a:path w="292" h="291" extrusionOk="0">
                <a:moveTo>
                  <a:pt x="184" y="140"/>
                </a:moveTo>
                <a:lnTo>
                  <a:pt x="286" y="38"/>
                </a:lnTo>
                <a:cubicBezTo>
                  <a:pt x="291" y="33"/>
                  <a:pt x="291" y="26"/>
                  <a:pt x="286" y="22"/>
                </a:cubicBezTo>
                <a:lnTo>
                  <a:pt x="270" y="5"/>
                </a:lnTo>
                <a:cubicBezTo>
                  <a:pt x="265" y="1"/>
                  <a:pt x="258" y="1"/>
                  <a:pt x="253" y="5"/>
                </a:cubicBezTo>
                <a:lnTo>
                  <a:pt x="151" y="107"/>
                </a:lnTo>
                <a:cubicBezTo>
                  <a:pt x="148" y="110"/>
                  <a:pt x="144" y="110"/>
                  <a:pt x="141" y="107"/>
                </a:cubicBezTo>
                <a:lnTo>
                  <a:pt x="39" y="5"/>
                </a:lnTo>
                <a:cubicBezTo>
                  <a:pt x="34" y="0"/>
                  <a:pt x="27" y="0"/>
                  <a:pt x="22" y="5"/>
                </a:cubicBezTo>
                <a:lnTo>
                  <a:pt x="6" y="21"/>
                </a:lnTo>
                <a:cubicBezTo>
                  <a:pt x="1" y="26"/>
                  <a:pt x="1" y="33"/>
                  <a:pt x="6" y="37"/>
                </a:cubicBezTo>
                <a:lnTo>
                  <a:pt x="108" y="139"/>
                </a:lnTo>
                <a:cubicBezTo>
                  <a:pt x="111" y="142"/>
                  <a:pt x="111" y="147"/>
                  <a:pt x="108" y="150"/>
                </a:cubicBezTo>
                <a:lnTo>
                  <a:pt x="5" y="253"/>
                </a:lnTo>
                <a:cubicBezTo>
                  <a:pt x="0" y="258"/>
                  <a:pt x="0" y="265"/>
                  <a:pt x="5" y="269"/>
                </a:cubicBezTo>
                <a:lnTo>
                  <a:pt x="21" y="286"/>
                </a:lnTo>
                <a:cubicBezTo>
                  <a:pt x="26" y="290"/>
                  <a:pt x="33" y="290"/>
                  <a:pt x="38" y="286"/>
                </a:cubicBezTo>
                <a:lnTo>
                  <a:pt x="141" y="184"/>
                </a:lnTo>
                <a:cubicBezTo>
                  <a:pt x="144" y="181"/>
                  <a:pt x="148" y="181"/>
                  <a:pt x="151" y="184"/>
                </a:cubicBezTo>
                <a:lnTo>
                  <a:pt x="253" y="286"/>
                </a:lnTo>
                <a:cubicBezTo>
                  <a:pt x="258" y="290"/>
                  <a:pt x="265" y="290"/>
                  <a:pt x="270" y="286"/>
                </a:cubicBezTo>
                <a:lnTo>
                  <a:pt x="286" y="269"/>
                </a:lnTo>
                <a:cubicBezTo>
                  <a:pt x="291" y="265"/>
                  <a:pt x="291" y="258"/>
                  <a:pt x="286" y="253"/>
                </a:cubicBezTo>
                <a:lnTo>
                  <a:pt x="184" y="151"/>
                </a:lnTo>
                <a:cubicBezTo>
                  <a:pt x="182" y="148"/>
                  <a:pt x="182" y="143"/>
                  <a:pt x="184" y="140"/>
                </a:cubicBezTo>
              </a:path>
            </a:pathLst>
          </a:custGeom>
          <a:solidFill>
            <a:srgbClr val="006241"/>
          </a:solidFill>
          <a:ln>
            <a:noFill/>
          </a:ln>
        </p:spPr>
        <p:txBody>
          <a:bodyPr spcFirstLastPara="1" wrap="square" lIns="68569" tIns="34275" rIns="68569" bIns="34275" anchor="ctr" anchorCtr="0">
            <a:noAutofit/>
          </a:bodyPr>
          <a:lstStyle/>
          <a:p>
            <a:endParaRPr sz="1350">
              <a:solidFill>
                <a:srgbClr val="000000"/>
              </a:solidFill>
              <a:latin typeface="Arial" panose="020B0604020202020204"/>
              <a:ea typeface="Calibri"/>
              <a:cs typeface="Calibri"/>
              <a:sym typeface="Calibri"/>
            </a:endParaRPr>
          </a:p>
        </p:txBody>
      </p:sp>
      <p:sp>
        <p:nvSpPr>
          <p:cNvPr id="97" name="Rectangle 96"/>
          <p:cNvSpPr/>
          <p:nvPr/>
        </p:nvSpPr>
        <p:spPr>
          <a:xfrm>
            <a:off x="6431185" y="3498531"/>
            <a:ext cx="1265015" cy="600164"/>
          </a:xfrm>
          <a:prstGeom prst="rect">
            <a:avLst/>
          </a:prstGeom>
        </p:spPr>
        <p:txBody>
          <a:bodyPr wrap="square">
            <a:spAutoFit/>
          </a:bodyPr>
          <a:lstStyle/>
          <a:p>
            <a:r>
              <a:rPr lang="en-US" sz="1100" dirty="0">
                <a:cs typeface="Arial" panose="020B0604020202020204" pitchFamily="34" charset="0"/>
              </a:rPr>
              <a:t>OnCore budget entry is</a:t>
            </a:r>
            <a:r>
              <a:rPr lang="en-US" sz="1100" b="1" dirty="0">
                <a:cs typeface="Arial" panose="020B0604020202020204" pitchFamily="34" charset="0"/>
              </a:rPr>
              <a:t> not </a:t>
            </a:r>
            <a:r>
              <a:rPr lang="en-US" sz="1100" dirty="0">
                <a:cs typeface="Arial" panose="020B0604020202020204" pitchFamily="34" charset="0"/>
              </a:rPr>
              <a:t>required</a:t>
            </a:r>
          </a:p>
        </p:txBody>
      </p:sp>
      <p:grpSp>
        <p:nvGrpSpPr>
          <p:cNvPr id="98" name="Group 97"/>
          <p:cNvGrpSpPr/>
          <p:nvPr/>
        </p:nvGrpSpPr>
        <p:grpSpPr>
          <a:xfrm>
            <a:off x="5235808" y="3686446"/>
            <a:ext cx="733306" cy="246221"/>
            <a:chOff x="5235808" y="5174913"/>
            <a:chExt cx="733306" cy="246221"/>
          </a:xfrm>
        </p:grpSpPr>
        <p:cxnSp>
          <p:nvCxnSpPr>
            <p:cNvPr id="99" name="Straight Arrow Connector 98">
              <a:extLst>
                <a:ext uri="{FF2B5EF4-FFF2-40B4-BE49-F238E27FC236}">
                  <a16:creationId xmlns:a16="http://schemas.microsoft.com/office/drawing/2014/main" id="{AAABDAA7-D2CE-2B44-ACF0-AF545DAD4A1A}"/>
                </a:ext>
              </a:extLst>
            </p:cNvPr>
            <p:cNvCxnSpPr>
              <a:cxnSpLocks noChangeAspect="1"/>
            </p:cNvCxnSpPr>
            <p:nvPr/>
          </p:nvCxnSpPr>
          <p:spPr>
            <a:xfrm>
              <a:off x="5695861" y="5303517"/>
              <a:ext cx="273253" cy="0"/>
            </a:xfrm>
            <a:prstGeom prst="straightConnector1">
              <a:avLst/>
            </a:prstGeom>
            <a:noFill/>
            <a:ln w="12700" cap="flat" cmpd="sng" algn="ctr">
              <a:solidFill>
                <a:schemeClr val="tx1"/>
              </a:solidFill>
              <a:prstDash val="dash"/>
              <a:miter lim="800000"/>
              <a:tailEnd type="triangle"/>
            </a:ln>
            <a:effectLst/>
          </p:spPr>
        </p:cxnSp>
        <p:sp>
          <p:nvSpPr>
            <p:cNvPr id="100" name="TextBox 99"/>
            <p:cNvSpPr txBox="1"/>
            <p:nvPr/>
          </p:nvSpPr>
          <p:spPr>
            <a:xfrm>
              <a:off x="5383085" y="5174913"/>
              <a:ext cx="338554" cy="246221"/>
            </a:xfrm>
            <a:prstGeom prst="rect">
              <a:avLst/>
            </a:prstGeom>
            <a:noFill/>
          </p:spPr>
          <p:txBody>
            <a:bodyPr wrap="none" rtlCol="0">
              <a:spAutoFit/>
            </a:bodyPr>
            <a:lstStyle/>
            <a:p>
              <a:r>
                <a:rPr lang="en-US" sz="1000" b="1" dirty="0"/>
                <a:t>No</a:t>
              </a:r>
            </a:p>
          </p:txBody>
        </p:sp>
        <p:cxnSp>
          <p:nvCxnSpPr>
            <p:cNvPr id="101" name="Straight Arrow Connector 100">
              <a:extLst>
                <a:ext uri="{FF2B5EF4-FFF2-40B4-BE49-F238E27FC236}">
                  <a16:creationId xmlns:a16="http://schemas.microsoft.com/office/drawing/2014/main" id="{78A9798A-EF39-8041-843C-BF0DA03A223A}"/>
                </a:ext>
              </a:extLst>
            </p:cNvPr>
            <p:cNvCxnSpPr>
              <a:cxnSpLocks/>
            </p:cNvCxnSpPr>
            <p:nvPr/>
          </p:nvCxnSpPr>
          <p:spPr>
            <a:xfrm>
              <a:off x="5235808" y="5308967"/>
              <a:ext cx="196702" cy="0"/>
            </a:xfrm>
            <a:prstGeom prst="straightConnector1">
              <a:avLst/>
            </a:prstGeom>
            <a:ln w="127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grpSp>
      <p:sp>
        <p:nvSpPr>
          <p:cNvPr id="102" name="Google Shape;1045;p98">
            <a:extLst>
              <a:ext uri="{FF2B5EF4-FFF2-40B4-BE49-F238E27FC236}">
                <a16:creationId xmlns:a16="http://schemas.microsoft.com/office/drawing/2014/main" id="{B70ADAD6-6178-1C47-BC64-04A3315A987F}"/>
              </a:ext>
            </a:extLst>
          </p:cNvPr>
          <p:cNvSpPr/>
          <p:nvPr/>
        </p:nvSpPr>
        <p:spPr>
          <a:xfrm>
            <a:off x="6136558" y="1997877"/>
            <a:ext cx="268037" cy="268108"/>
          </a:xfrm>
          <a:custGeom>
            <a:avLst/>
            <a:gdLst/>
            <a:ahLst/>
            <a:cxnLst/>
            <a:rect l="l" t="t" r="r" b="b"/>
            <a:pathLst>
              <a:path w="292" h="291" extrusionOk="0">
                <a:moveTo>
                  <a:pt x="184" y="140"/>
                </a:moveTo>
                <a:lnTo>
                  <a:pt x="286" y="38"/>
                </a:lnTo>
                <a:cubicBezTo>
                  <a:pt x="291" y="33"/>
                  <a:pt x="291" y="26"/>
                  <a:pt x="286" y="22"/>
                </a:cubicBezTo>
                <a:lnTo>
                  <a:pt x="270" y="5"/>
                </a:lnTo>
                <a:cubicBezTo>
                  <a:pt x="265" y="1"/>
                  <a:pt x="258" y="1"/>
                  <a:pt x="253" y="5"/>
                </a:cubicBezTo>
                <a:lnTo>
                  <a:pt x="151" y="107"/>
                </a:lnTo>
                <a:cubicBezTo>
                  <a:pt x="148" y="110"/>
                  <a:pt x="144" y="110"/>
                  <a:pt x="141" y="107"/>
                </a:cubicBezTo>
                <a:lnTo>
                  <a:pt x="39" y="5"/>
                </a:lnTo>
                <a:cubicBezTo>
                  <a:pt x="34" y="0"/>
                  <a:pt x="27" y="0"/>
                  <a:pt x="22" y="5"/>
                </a:cubicBezTo>
                <a:lnTo>
                  <a:pt x="6" y="21"/>
                </a:lnTo>
                <a:cubicBezTo>
                  <a:pt x="1" y="26"/>
                  <a:pt x="1" y="33"/>
                  <a:pt x="6" y="37"/>
                </a:cubicBezTo>
                <a:lnTo>
                  <a:pt x="108" y="139"/>
                </a:lnTo>
                <a:cubicBezTo>
                  <a:pt x="111" y="142"/>
                  <a:pt x="111" y="147"/>
                  <a:pt x="108" y="150"/>
                </a:cubicBezTo>
                <a:lnTo>
                  <a:pt x="5" y="253"/>
                </a:lnTo>
                <a:cubicBezTo>
                  <a:pt x="0" y="258"/>
                  <a:pt x="0" y="265"/>
                  <a:pt x="5" y="269"/>
                </a:cubicBezTo>
                <a:lnTo>
                  <a:pt x="21" y="286"/>
                </a:lnTo>
                <a:cubicBezTo>
                  <a:pt x="26" y="290"/>
                  <a:pt x="33" y="290"/>
                  <a:pt x="38" y="286"/>
                </a:cubicBezTo>
                <a:lnTo>
                  <a:pt x="141" y="184"/>
                </a:lnTo>
                <a:cubicBezTo>
                  <a:pt x="144" y="181"/>
                  <a:pt x="148" y="181"/>
                  <a:pt x="151" y="184"/>
                </a:cubicBezTo>
                <a:lnTo>
                  <a:pt x="253" y="286"/>
                </a:lnTo>
                <a:cubicBezTo>
                  <a:pt x="258" y="290"/>
                  <a:pt x="265" y="290"/>
                  <a:pt x="270" y="286"/>
                </a:cubicBezTo>
                <a:lnTo>
                  <a:pt x="286" y="269"/>
                </a:lnTo>
                <a:cubicBezTo>
                  <a:pt x="291" y="265"/>
                  <a:pt x="291" y="258"/>
                  <a:pt x="286" y="253"/>
                </a:cubicBezTo>
                <a:lnTo>
                  <a:pt x="184" y="151"/>
                </a:lnTo>
                <a:cubicBezTo>
                  <a:pt x="182" y="148"/>
                  <a:pt x="182" y="143"/>
                  <a:pt x="184" y="140"/>
                </a:cubicBezTo>
              </a:path>
            </a:pathLst>
          </a:custGeom>
          <a:solidFill>
            <a:srgbClr val="006241"/>
          </a:solidFill>
          <a:ln>
            <a:noFill/>
          </a:ln>
        </p:spPr>
        <p:txBody>
          <a:bodyPr spcFirstLastPara="1" wrap="square" lIns="68569" tIns="34275" rIns="68569" bIns="34275" anchor="ctr" anchorCtr="0">
            <a:noAutofit/>
          </a:bodyPr>
          <a:lstStyle/>
          <a:p>
            <a:endParaRPr sz="1350">
              <a:solidFill>
                <a:srgbClr val="000000"/>
              </a:solidFill>
              <a:latin typeface="Arial" panose="020B0604020202020204"/>
              <a:ea typeface="Calibri"/>
              <a:cs typeface="Calibri"/>
              <a:sym typeface="Calibri"/>
            </a:endParaRPr>
          </a:p>
        </p:txBody>
      </p:sp>
      <p:sp>
        <p:nvSpPr>
          <p:cNvPr id="103" name="Rectangle 102"/>
          <p:cNvSpPr/>
          <p:nvPr/>
        </p:nvSpPr>
        <p:spPr>
          <a:xfrm>
            <a:off x="6431185" y="1809962"/>
            <a:ext cx="1265015" cy="600164"/>
          </a:xfrm>
          <a:prstGeom prst="rect">
            <a:avLst/>
          </a:prstGeom>
        </p:spPr>
        <p:txBody>
          <a:bodyPr wrap="square">
            <a:spAutoFit/>
          </a:bodyPr>
          <a:lstStyle/>
          <a:p>
            <a:r>
              <a:rPr lang="en-US" sz="1100" dirty="0">
                <a:cs typeface="Arial" panose="020B0604020202020204" pitchFamily="34" charset="0"/>
              </a:rPr>
              <a:t>OnCore budget entry is</a:t>
            </a:r>
            <a:r>
              <a:rPr lang="en-US" sz="1100" b="1" dirty="0">
                <a:cs typeface="Arial" panose="020B0604020202020204" pitchFamily="34" charset="0"/>
              </a:rPr>
              <a:t> not </a:t>
            </a:r>
            <a:r>
              <a:rPr lang="en-US" sz="1100" dirty="0">
                <a:cs typeface="Arial" panose="020B0604020202020204" pitchFamily="34" charset="0"/>
              </a:rPr>
              <a:t>required</a:t>
            </a:r>
          </a:p>
        </p:txBody>
      </p:sp>
      <p:grpSp>
        <p:nvGrpSpPr>
          <p:cNvPr id="104" name="Group 103"/>
          <p:cNvGrpSpPr/>
          <p:nvPr/>
        </p:nvGrpSpPr>
        <p:grpSpPr>
          <a:xfrm>
            <a:off x="5235808" y="1997877"/>
            <a:ext cx="733306" cy="246221"/>
            <a:chOff x="5235808" y="5174913"/>
            <a:chExt cx="733306" cy="246221"/>
          </a:xfrm>
        </p:grpSpPr>
        <p:cxnSp>
          <p:nvCxnSpPr>
            <p:cNvPr id="105" name="Straight Arrow Connector 104">
              <a:extLst>
                <a:ext uri="{FF2B5EF4-FFF2-40B4-BE49-F238E27FC236}">
                  <a16:creationId xmlns:a16="http://schemas.microsoft.com/office/drawing/2014/main" id="{AAABDAA7-D2CE-2B44-ACF0-AF545DAD4A1A}"/>
                </a:ext>
              </a:extLst>
            </p:cNvPr>
            <p:cNvCxnSpPr>
              <a:cxnSpLocks noChangeAspect="1"/>
            </p:cNvCxnSpPr>
            <p:nvPr/>
          </p:nvCxnSpPr>
          <p:spPr>
            <a:xfrm>
              <a:off x="5695861" y="5303517"/>
              <a:ext cx="273253" cy="0"/>
            </a:xfrm>
            <a:prstGeom prst="straightConnector1">
              <a:avLst/>
            </a:prstGeom>
            <a:noFill/>
            <a:ln w="12700" cap="flat" cmpd="sng" algn="ctr">
              <a:solidFill>
                <a:schemeClr val="tx1"/>
              </a:solidFill>
              <a:prstDash val="dash"/>
              <a:miter lim="800000"/>
              <a:tailEnd type="triangle"/>
            </a:ln>
            <a:effectLst/>
          </p:spPr>
        </p:cxnSp>
        <p:sp>
          <p:nvSpPr>
            <p:cNvPr id="106" name="TextBox 105"/>
            <p:cNvSpPr txBox="1"/>
            <p:nvPr/>
          </p:nvSpPr>
          <p:spPr>
            <a:xfrm>
              <a:off x="5383085" y="5174913"/>
              <a:ext cx="338554" cy="246221"/>
            </a:xfrm>
            <a:prstGeom prst="rect">
              <a:avLst/>
            </a:prstGeom>
            <a:noFill/>
          </p:spPr>
          <p:txBody>
            <a:bodyPr wrap="none" rtlCol="0">
              <a:spAutoFit/>
            </a:bodyPr>
            <a:lstStyle/>
            <a:p>
              <a:r>
                <a:rPr lang="en-US" sz="1000" b="1" dirty="0"/>
                <a:t>No</a:t>
              </a:r>
            </a:p>
          </p:txBody>
        </p:sp>
        <p:cxnSp>
          <p:nvCxnSpPr>
            <p:cNvPr id="107" name="Straight Arrow Connector 106">
              <a:extLst>
                <a:ext uri="{FF2B5EF4-FFF2-40B4-BE49-F238E27FC236}">
                  <a16:creationId xmlns:a16="http://schemas.microsoft.com/office/drawing/2014/main" id="{78A9798A-EF39-8041-843C-BF0DA03A223A}"/>
                </a:ext>
              </a:extLst>
            </p:cNvPr>
            <p:cNvCxnSpPr>
              <a:cxnSpLocks/>
            </p:cNvCxnSpPr>
            <p:nvPr/>
          </p:nvCxnSpPr>
          <p:spPr>
            <a:xfrm>
              <a:off x="5235808" y="5308967"/>
              <a:ext cx="196702" cy="0"/>
            </a:xfrm>
            <a:prstGeom prst="straightConnector1">
              <a:avLst/>
            </a:prstGeom>
            <a:ln w="127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grpSp>
      <p:sp>
        <p:nvSpPr>
          <p:cNvPr id="54" name="Rectangle 53"/>
          <p:cNvSpPr/>
          <p:nvPr/>
        </p:nvSpPr>
        <p:spPr>
          <a:xfrm>
            <a:off x="0" y="9680653"/>
            <a:ext cx="7696200" cy="369332"/>
          </a:xfrm>
          <a:prstGeom prst="rect">
            <a:avLst/>
          </a:prstGeom>
        </p:spPr>
        <p:txBody>
          <a:bodyPr wrap="square">
            <a:spAutoFit/>
          </a:bodyPr>
          <a:lstStyle/>
          <a:p>
            <a:r>
              <a:rPr lang="en-US" sz="900" baseline="-25000" dirty="0">
                <a:solidFill>
                  <a:schemeClr val="bg1"/>
                </a:solidFill>
              </a:rPr>
              <a:t>1NIH Definition of Intervention: An "intervention" is defined as a manipulation of the subject or subject’s environment for the purpose of modifying one or more health-related biomedical or behavioral processes and/or endpoints. Examples include: drugs/small molecules/compounds; biologics; devices; procedures (e.g., surgical techniques); delivery systems (e.g., telemedicine, face-to-face interviews); </a:t>
            </a:r>
          </a:p>
          <a:p>
            <a:r>
              <a:rPr lang="en-US" sz="900" baseline="-25000" dirty="0">
                <a:solidFill>
                  <a:schemeClr val="bg1"/>
                </a:solidFill>
              </a:rPr>
              <a:t>strategies to change health-related behavior (e.g., diet, cognitive therapy, exercise, development of new habits); treatment strategies; prevention strategies; and, diagnostic strategies</a:t>
            </a:r>
          </a:p>
        </p:txBody>
      </p:sp>
    </p:spTree>
    <p:extLst>
      <p:ext uri="{BB962C8B-B14F-4D97-AF65-F5344CB8AC3E}">
        <p14:creationId xmlns:p14="http://schemas.microsoft.com/office/powerpoint/2010/main" val="384370507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1688</TotalTime>
  <Words>344</Words>
  <Application>Microsoft Office PowerPoint</Application>
  <PresentationFormat>Custom</PresentationFormat>
  <Paragraphs>19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UAB Medicine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Lauren Bryant</dc:creator>
  <cp:lastModifiedBy>Ashley</cp:lastModifiedBy>
  <cp:revision>25</cp:revision>
  <dcterms:created xsi:type="dcterms:W3CDTF">2023-07-10T13:40:43Z</dcterms:created>
  <dcterms:modified xsi:type="dcterms:W3CDTF">2023-12-05T22:55:54Z</dcterms:modified>
</cp:coreProperties>
</file>