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4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8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6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7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8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6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7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0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EE4D-8495-4716-8F87-218EA198A5FB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E2F9-C404-4C8C-879D-652463FB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1366504" y="1784062"/>
            <a:ext cx="9326880" cy="91440"/>
          </a:xfrm>
          <a:prstGeom prst="rect">
            <a:avLst/>
          </a:prstGeom>
          <a:solidFill>
            <a:srgbClr val="C5EBE5"/>
          </a:solidFill>
          <a:ln>
            <a:solidFill>
              <a:srgbClr val="C5EBE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900499" y="1509742"/>
            <a:ext cx="914400" cy="640080"/>
          </a:xfrm>
          <a:prstGeom prst="roundRect">
            <a:avLst/>
          </a:prstGeom>
          <a:solidFill>
            <a:srgbClr val="6EAFB2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636278" y="1788368"/>
            <a:ext cx="91440" cy="2953512"/>
          </a:xfrm>
          <a:prstGeom prst="rect">
            <a:avLst/>
          </a:prstGeom>
          <a:solidFill>
            <a:srgbClr val="C5EBE5"/>
          </a:solidFill>
          <a:ln>
            <a:solidFill>
              <a:srgbClr val="C5EBE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06375" y="1509742"/>
            <a:ext cx="914400" cy="64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01396" y="1509742"/>
            <a:ext cx="914400" cy="640080"/>
          </a:xfrm>
          <a:prstGeom prst="roundRect">
            <a:avLst/>
          </a:prstGeom>
          <a:solidFill>
            <a:srgbClr val="FF9C7D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777364" y="4720844"/>
            <a:ext cx="6949440" cy="0"/>
          </a:xfrm>
          <a:prstGeom prst="line">
            <a:avLst/>
          </a:prstGeom>
          <a:ln w="76200">
            <a:solidFill>
              <a:srgbClr val="C5EBE5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99334" y="270554"/>
            <a:ext cx="7554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CBR-CCTS-OCS Workflow for New Protocols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79997" y="6013505"/>
            <a:ext cx="42790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baseline="30000" dirty="0">
                <a:solidFill>
                  <a:srgbClr val="7030A0"/>
                </a:solidFill>
                <a:cs typeface="Calibri" panose="020F0502020204030204" pitchFamily="34" charset="0"/>
              </a:rPr>
              <a:t>A</a:t>
            </a:r>
            <a:r>
              <a:rPr lang="en-US" sz="900" i="1" dirty="0">
                <a:cs typeface="Calibri" panose="020F0502020204030204" pitchFamily="34" charset="0"/>
              </a:rPr>
              <a:t> </a:t>
            </a:r>
            <a:r>
              <a:rPr lang="en-US" sz="900" b="1" i="1" dirty="0">
                <a:cs typeface="Calibri" panose="020F0502020204030204" pitchFamily="34" charset="0"/>
              </a:rPr>
              <a:t>Budget calendar</a:t>
            </a:r>
            <a:r>
              <a:rPr lang="en-US" sz="900" i="1" dirty="0">
                <a:cs typeface="Calibri" panose="020F0502020204030204" pitchFamily="34" charset="0"/>
              </a:rPr>
              <a:t> for industry sponsored clinical trials, </a:t>
            </a:r>
            <a:r>
              <a:rPr lang="en-US" sz="900" b="1" i="1" dirty="0">
                <a:cs typeface="Calibri" panose="020F0502020204030204" pitchFamily="34" charset="0"/>
              </a:rPr>
              <a:t>Billing Plan </a:t>
            </a:r>
            <a:r>
              <a:rPr lang="en-US" sz="900" i="1" dirty="0">
                <a:cs typeface="Calibri" panose="020F0502020204030204" pitchFamily="34" charset="0"/>
              </a:rPr>
              <a:t>for non-industry sponsored clinical trials with HS or CCTS billables. </a:t>
            </a:r>
            <a:endParaRPr lang="en-US" sz="900" b="1" i="1" baseline="30000" dirty="0">
              <a:cs typeface="Calibri" panose="020F0502020204030204" pitchFamily="34" charset="0"/>
            </a:endParaRPr>
          </a:p>
          <a:p>
            <a:r>
              <a:rPr lang="en-US" sz="900" b="1" i="1" baseline="30000" dirty="0">
                <a:solidFill>
                  <a:srgbClr val="7030A0"/>
                </a:solidFill>
                <a:cs typeface="Calibri" panose="020F0502020204030204" pitchFamily="34" charset="0"/>
              </a:rPr>
              <a:t>B </a:t>
            </a:r>
            <a:r>
              <a:rPr lang="en-US" sz="900" i="1" dirty="0">
                <a:cs typeface="Calibri" panose="020F0502020204030204" pitchFamily="34" charset="0"/>
              </a:rPr>
              <a:t>If applicable</a:t>
            </a:r>
          </a:p>
          <a:p>
            <a:r>
              <a:rPr lang="en-US" sz="900" b="1" i="1" baseline="30000" dirty="0">
                <a:solidFill>
                  <a:srgbClr val="7030A0"/>
                </a:solidFill>
                <a:cs typeface="Calibri" panose="020F0502020204030204" pitchFamily="34" charset="0"/>
              </a:rPr>
              <a:t>C </a:t>
            </a:r>
            <a:r>
              <a:rPr lang="en-US" sz="900" i="1" dirty="0">
                <a:cs typeface="Calibri" panose="020F0502020204030204" pitchFamily="34" charset="0"/>
              </a:rPr>
              <a:t>If applicable. The OnCore Financial Analyst is available to assist in budget entry</a:t>
            </a:r>
          </a:p>
          <a:p>
            <a:r>
              <a:rPr lang="en-US" sz="900" b="1" i="1" baseline="30000" dirty="0">
                <a:solidFill>
                  <a:srgbClr val="7030A0"/>
                </a:solidFill>
                <a:cs typeface="Calibri" panose="020F0502020204030204" pitchFamily="34" charset="0"/>
              </a:rPr>
              <a:t>D</a:t>
            </a:r>
            <a:r>
              <a:rPr lang="en-US" sz="900" i="1" dirty="0">
                <a:cs typeface="Calibri" panose="020F0502020204030204" pitchFamily="34" charset="0"/>
              </a:rPr>
              <a:t> Protocols should be opened to accrual in OnCore </a:t>
            </a:r>
            <a:r>
              <a:rPr lang="en-US" sz="900" i="1" dirty="0"/>
              <a:t>upon Site Activation/ready to recruit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82935" y="2126803"/>
            <a:ext cx="128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Study Team </a:t>
            </a:r>
            <a:r>
              <a:rPr lang="en-US" sz="1400" dirty="0"/>
              <a:t>Completes CBR-CCTS-OCS Submission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31635" y="2126803"/>
            <a:ext cx="15082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OnCore Team</a:t>
            </a:r>
          </a:p>
          <a:p>
            <a:r>
              <a:rPr lang="en-US" sz="1400" dirty="0"/>
              <a:t>Creates OnCore protocol shell &amp; Budget Calendar/ Billing Plan</a:t>
            </a:r>
            <a:r>
              <a:rPr lang="en-US" sz="1400" baseline="30000" dirty="0">
                <a:solidFill>
                  <a:srgbClr val="7030A0"/>
                </a:solidFill>
              </a:rPr>
              <a:t>A</a:t>
            </a:r>
            <a:r>
              <a:rPr lang="en-US" sz="1400" b="1" dirty="0"/>
              <a:t> </a:t>
            </a:r>
            <a:r>
              <a:rPr lang="en-US" sz="1400" dirty="0"/>
              <a:t>in Excel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84985" y="2126803"/>
            <a:ext cx="16759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UP MEETING</a:t>
            </a:r>
          </a:p>
          <a:p>
            <a:r>
              <a:rPr lang="en-US" sz="1400" dirty="0"/>
              <a:t>Study Team, OnCore Team, and CBR</a:t>
            </a:r>
            <a:r>
              <a:rPr lang="en-US" sz="1400" baseline="30000" dirty="0">
                <a:solidFill>
                  <a:srgbClr val="7030A0"/>
                </a:solidFill>
              </a:rPr>
              <a:t>B</a:t>
            </a:r>
            <a:r>
              <a:rPr lang="en-US" sz="1400" dirty="0"/>
              <a:t> complete Billing Plan together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596775" y="2126803"/>
            <a:ext cx="24581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OnCore Team </a:t>
            </a:r>
            <a:r>
              <a:rPr lang="en-US" sz="1400" dirty="0"/>
              <a:t>Builds OnCore calendar</a:t>
            </a:r>
          </a:p>
          <a:p>
            <a:r>
              <a:rPr lang="en-US" sz="1400" b="1" dirty="0"/>
              <a:t>CCTS</a:t>
            </a:r>
            <a:r>
              <a:rPr lang="en-US" sz="1400" baseline="30000" dirty="0">
                <a:solidFill>
                  <a:srgbClr val="7030A0"/>
                </a:solidFill>
              </a:rPr>
              <a:t>B</a:t>
            </a:r>
            <a:r>
              <a:rPr lang="en-US" sz="1400" b="1" dirty="0"/>
              <a:t> </a:t>
            </a:r>
            <a:r>
              <a:rPr lang="en-US" sz="1400" dirty="0"/>
              <a:t>Reviews, updates OnCore, sends CCTS agreement</a:t>
            </a:r>
          </a:p>
          <a:p>
            <a:r>
              <a:rPr lang="en-US" sz="1400" b="1" dirty="0"/>
              <a:t>CBR</a:t>
            </a:r>
            <a:r>
              <a:rPr lang="en-US" sz="1400" baseline="30000" dirty="0">
                <a:solidFill>
                  <a:srgbClr val="7030A0"/>
                </a:solidFill>
              </a:rPr>
              <a:t>B</a:t>
            </a:r>
            <a:r>
              <a:rPr lang="en-US" sz="1400" dirty="0"/>
              <a:t> Coverage Analysis, obtains Pricing/ Coding, updates OnCore, sends approved Budget Calendar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196418" y="1509742"/>
            <a:ext cx="914400" cy="64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9291439" y="1509742"/>
            <a:ext cx="914400" cy="640080"/>
          </a:xfrm>
          <a:prstGeom prst="roundRect">
            <a:avLst/>
          </a:prstGeom>
          <a:solidFill>
            <a:srgbClr val="6EAFB2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242455" y="2126803"/>
            <a:ext cx="1051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Study Team </a:t>
            </a:r>
            <a:r>
              <a:rPr lang="en-US" sz="1400" dirty="0"/>
              <a:t>Validates calendar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9291439" y="4400804"/>
            <a:ext cx="914400" cy="64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101396" y="4400804"/>
            <a:ext cx="914400" cy="64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173875" y="4997244"/>
            <a:ext cx="1188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OnCore Team</a:t>
            </a:r>
          </a:p>
          <a:p>
            <a:r>
              <a:rPr lang="en-US" sz="1400" dirty="0"/>
              <a:t>Marks calendar Complete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882858" y="4997244"/>
            <a:ext cx="128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OnCore FIN Analyst</a:t>
            </a:r>
          </a:p>
          <a:p>
            <a:r>
              <a:rPr lang="en-US" sz="1400" dirty="0"/>
              <a:t>Marks Finance Signoff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196418" y="4400804"/>
            <a:ext cx="914400" cy="640080"/>
          </a:xfrm>
          <a:prstGeom prst="roundRect">
            <a:avLst/>
          </a:prstGeom>
          <a:solidFill>
            <a:srgbClr val="6EAFB2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812312" y="4997244"/>
            <a:ext cx="17373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Study Team </a:t>
            </a:r>
            <a:r>
              <a:rPr lang="en-US" sz="1400" dirty="0"/>
              <a:t>Enters sponsor budget </a:t>
            </a:r>
            <a:r>
              <a:rPr lang="en-US" sz="1400" baseline="30000" dirty="0">
                <a:solidFill>
                  <a:srgbClr val="7030A0"/>
                </a:solidFill>
              </a:rPr>
              <a:t>C</a:t>
            </a:r>
          </a:p>
          <a:p>
            <a:r>
              <a:rPr lang="en-US" sz="1400" b="1" dirty="0"/>
              <a:t>PowerTrials </a:t>
            </a:r>
            <a:r>
              <a:rPr lang="en-US" sz="1400" baseline="30000" dirty="0">
                <a:solidFill>
                  <a:srgbClr val="7030A0"/>
                </a:solidFill>
              </a:rPr>
              <a:t>B</a:t>
            </a:r>
            <a:r>
              <a:rPr lang="en-US" sz="1400" b="1" dirty="0"/>
              <a:t> </a:t>
            </a:r>
            <a:r>
              <a:rPr lang="en-US" sz="1400" dirty="0"/>
              <a:t>Starts Power Plan build</a:t>
            </a:r>
          </a:p>
          <a:p>
            <a:endParaRPr lang="en-US" sz="1400" dirty="0"/>
          </a:p>
        </p:txBody>
      </p:sp>
      <p:sp>
        <p:nvSpPr>
          <p:cNvPr id="70" name="Rectangle 69"/>
          <p:cNvSpPr/>
          <p:nvPr/>
        </p:nvSpPr>
        <p:spPr>
          <a:xfrm>
            <a:off x="2420564" y="4997244"/>
            <a:ext cx="210312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Study Team</a:t>
            </a:r>
          </a:p>
          <a:p>
            <a:r>
              <a:rPr lang="en-US" sz="1400" dirty="0"/>
              <a:t>Releases calendar, enters Initial IRB Approval, updates Protocol Status to Open to Accrual</a:t>
            </a:r>
            <a:r>
              <a:rPr lang="en-US" sz="1400" baseline="30000" dirty="0">
                <a:solidFill>
                  <a:srgbClr val="7030A0"/>
                </a:solidFill>
              </a:rPr>
              <a:t>D</a:t>
            </a:r>
            <a:r>
              <a:rPr lang="en-US" sz="1400" dirty="0"/>
              <a:t>, registers subjects, manages visits</a:t>
            </a:r>
          </a:p>
        </p:txBody>
      </p:sp>
      <p:sp>
        <p:nvSpPr>
          <p:cNvPr id="72" name="Left Arrow 71"/>
          <p:cNvSpPr/>
          <p:nvPr/>
        </p:nvSpPr>
        <p:spPr>
          <a:xfrm>
            <a:off x="3006375" y="4318206"/>
            <a:ext cx="914400" cy="822960"/>
          </a:xfrm>
          <a:prstGeom prst="leftArrow">
            <a:avLst/>
          </a:prstGeom>
          <a:solidFill>
            <a:srgbClr val="6EAFB2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1005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UAB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Bruer, Emily H</dc:creator>
  <cp:lastModifiedBy>Bruer, Emily H</cp:lastModifiedBy>
  <cp:revision>2</cp:revision>
  <dcterms:created xsi:type="dcterms:W3CDTF">2024-10-24T19:08:50Z</dcterms:created>
  <dcterms:modified xsi:type="dcterms:W3CDTF">2025-03-21T17:19:43Z</dcterms:modified>
</cp:coreProperties>
</file>